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  <p:sldMasterId id="2147483649" r:id="rId5"/>
  </p:sldMasterIdLst>
  <p:notesMasterIdLst>
    <p:notesMasterId r:id="rId26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56" r:id="rId25"/>
  </p:sldIdLst>
  <p:sldSz cx="11523663" cy="6480175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8DC000-04A1-40B7-AED8-DA8A1038AF10}" v="358" dt="2022-04-11T09:03:16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>
      <p:cViewPr varScale="1">
        <p:scale>
          <a:sx n="97" d="100"/>
          <a:sy n="97" d="100"/>
        </p:scale>
        <p:origin x="106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Sheet1!$C$4:$M$4</c:f>
              <c:numCache>
                <c:formatCode>0%</c:formatCode>
                <c:ptCount val="11"/>
                <c:pt idx="0">
                  <c:v>0</c:v>
                </c:pt>
                <c:pt idx="1">
                  <c:v>-0.1</c:v>
                </c:pt>
                <c:pt idx="2">
                  <c:v>-0.2</c:v>
                </c:pt>
                <c:pt idx="3">
                  <c:v>-0.3</c:v>
                </c:pt>
                <c:pt idx="4">
                  <c:v>-0.4</c:v>
                </c:pt>
                <c:pt idx="5">
                  <c:v>-0.5</c:v>
                </c:pt>
                <c:pt idx="6">
                  <c:v>-0.6</c:v>
                </c:pt>
                <c:pt idx="7">
                  <c:v>-0.7</c:v>
                </c:pt>
                <c:pt idx="8">
                  <c:v>-0.8</c:v>
                </c:pt>
                <c:pt idx="9">
                  <c:v>-0.9</c:v>
                </c:pt>
                <c:pt idx="10">
                  <c:v>-1</c:v>
                </c:pt>
              </c:numCache>
            </c:numRef>
          </c:cat>
          <c:val>
            <c:numRef>
              <c:f>Sheet1!$C$7:$M$7</c:f>
              <c:numCache>
                <c:formatCode>_-* #\ ##0\ [$CHF-100C]_-;\-* #\ ##0\ [$CHF-100C]_-;_-* "-"??\ [$CHF-100C]_-;_-@_-</c:formatCode>
                <c:ptCount val="11"/>
                <c:pt idx="0">
                  <c:v>26805.674999999999</c:v>
                </c:pt>
                <c:pt idx="1">
                  <c:v>26733.96</c:v>
                </c:pt>
                <c:pt idx="2">
                  <c:v>26157.99</c:v>
                </c:pt>
                <c:pt idx="3">
                  <c:v>24971.744999999999</c:v>
                </c:pt>
                <c:pt idx="4">
                  <c:v>23252.16</c:v>
                </c:pt>
                <c:pt idx="5">
                  <c:v>21007.89</c:v>
                </c:pt>
                <c:pt idx="6">
                  <c:v>18197.874</c:v>
                </c:pt>
                <c:pt idx="7">
                  <c:v>14841.21</c:v>
                </c:pt>
                <c:pt idx="8">
                  <c:v>10821.645</c:v>
                </c:pt>
                <c:pt idx="9">
                  <c:v>6061.05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06-473E-B3F9-C60B552FB6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8"/>
        <c:overlap val="-27"/>
        <c:axId val="1643397135"/>
        <c:axId val="1638227375"/>
      </c:barChart>
      <c:catAx>
        <c:axId val="16433971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Bridage PV</a:t>
                </a:r>
              </a:p>
            </c:rich>
          </c:tx>
          <c:layout>
            <c:manualLayout>
              <c:xMode val="edge"/>
              <c:yMode val="edge"/>
              <c:x val="0.50230799871163734"/>
              <c:y val="0.920537845788911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38227375"/>
        <c:crosses val="autoZero"/>
        <c:auto val="1"/>
        <c:lblAlgn val="ctr"/>
        <c:lblOffset val="100"/>
        <c:noMultiLvlLbl val="0"/>
      </c:catAx>
      <c:valAx>
        <c:axId val="1638227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Revenue [CHF]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_-* #\ ##0\ [$CHF-100C]_-;\-* #\ ##0\ [$CHF-100C]_-;_-* &quot;-&quot;??\ [$CHF-100C]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43397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FA927A35-5934-408E-B254-4CC3BC8C8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FF0E0006-9546-43BD-8567-E6498EC21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6" name="AutoShape 3">
            <a:extLst>
              <a:ext uri="{FF2B5EF4-FFF2-40B4-BE49-F238E27FC236}">
                <a16:creationId xmlns:a16="http://schemas.microsoft.com/office/drawing/2014/main" id="{F5ADA761-BECE-480F-A6AA-6E79AB9D2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7" name="AutoShape 4">
            <a:extLst>
              <a:ext uri="{FF2B5EF4-FFF2-40B4-BE49-F238E27FC236}">
                <a16:creationId xmlns:a16="http://schemas.microsoft.com/office/drawing/2014/main" id="{2C764689-6BC8-4024-B701-1FB82F794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8" name="AutoShape 5">
            <a:extLst>
              <a:ext uri="{FF2B5EF4-FFF2-40B4-BE49-F238E27FC236}">
                <a16:creationId xmlns:a16="http://schemas.microsoft.com/office/drawing/2014/main" id="{FD738000-9114-40AC-96B1-4F78E477F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9" name="AutoShape 6">
            <a:extLst>
              <a:ext uri="{FF2B5EF4-FFF2-40B4-BE49-F238E27FC236}">
                <a16:creationId xmlns:a16="http://schemas.microsoft.com/office/drawing/2014/main" id="{F9D8E0B3-B744-4B8F-826E-0A3F60922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80" name="Text Box 7">
            <a:extLst>
              <a:ext uri="{FF2B5EF4-FFF2-40B4-BE49-F238E27FC236}">
                <a16:creationId xmlns:a16="http://schemas.microsoft.com/office/drawing/2014/main" id="{2F9862F4-B107-43D2-9DDA-1CAFA281D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81" name="Text Box 8">
            <a:extLst>
              <a:ext uri="{FF2B5EF4-FFF2-40B4-BE49-F238E27FC236}">
                <a16:creationId xmlns:a16="http://schemas.microsoft.com/office/drawing/2014/main" id="{A4DB6650-820B-4A65-B4F6-4B37FC69D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0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82" name="Rectangle 9">
            <a:extLst>
              <a:ext uri="{FF2B5EF4-FFF2-40B4-BE49-F238E27FC236}">
                <a16:creationId xmlns:a16="http://schemas.microsoft.com/office/drawing/2014/main" id="{E28F6F71-4DDA-4C64-8704-3A03924DBC2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86475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D18E00E8-C185-4C05-BE93-E5774FE1C67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6875" cy="41052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noProof="0"/>
          </a:p>
        </p:txBody>
      </p:sp>
      <p:sp>
        <p:nvSpPr>
          <p:cNvPr id="3084" name="Text Box 11">
            <a:extLst>
              <a:ext uri="{FF2B5EF4-FFF2-40B4-BE49-F238E27FC236}">
                <a16:creationId xmlns:a16="http://schemas.microsoft.com/office/drawing/2014/main" id="{DD6463BF-C531-495C-9A86-3D7F08037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5E4BF56D-A2DF-41F9-8AF4-0A7D9FC9A83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29C112D-869C-44F8-8B46-584E52313793}" type="slidenum">
              <a:rPr lang="fr-CH" altLang="fr-FR"/>
              <a:pPr>
                <a:defRPr/>
              </a:pPr>
              <a:t>‹#›</a:t>
            </a:fld>
            <a:endParaRPr lang="fr-CH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>
            <a:extLst>
              <a:ext uri="{FF2B5EF4-FFF2-40B4-BE49-F238E27FC236}">
                <a16:creationId xmlns:a16="http://schemas.microsoft.com/office/drawing/2014/main" id="{044C6990-03DC-4DC3-AEBC-8A1B91E0F1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661AE83-28B1-4B3F-980D-6B3DC169540A}" type="slidenum">
              <a:rPr lang="fr-CH" altLang="fr-FR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2DB546B7-AAD1-41A2-9B2B-1B1C42B8B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EC40858-AA55-4ED8-A02E-56EA2C467F47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D17DC9E1-C324-4E26-8E2F-262871EFD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F85986F-987C-42B2-AE98-92EB2AC0455C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06EE82E1-B8B3-448A-B26C-4383FB2B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4D2E50C-D6D2-40BF-B5ED-E17FFB09238B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1024CB19-2B35-45F7-AA41-9D430C776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463D5D-DE79-4151-8C9B-8D8B18ABD5CD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1" name="Rectangle 5">
            <a:extLst>
              <a:ext uri="{FF2B5EF4-FFF2-40B4-BE49-F238E27FC236}">
                <a16:creationId xmlns:a16="http://schemas.microsoft.com/office/drawing/2014/main" id="{11B5955A-3DE4-4D99-AE46-B61E2DFF4B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695325"/>
            <a:ext cx="6097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52" name="Rectangle 6">
            <a:extLst>
              <a:ext uri="{FF2B5EF4-FFF2-40B4-BE49-F238E27FC236}">
                <a16:creationId xmlns:a16="http://schemas.microsoft.com/office/drawing/2014/main" id="{CAAE8F12-9D9B-447B-9450-9F593A2EA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fr-CH" altLang="fr-FR" sz="2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135C35DC-0A40-4DE7-BC1E-AF5F2664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2914777-6106-4E52-ACD0-3FC2ACD03BC9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fr-CH" altLang="fr-F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>
            <a:extLst>
              <a:ext uri="{FF2B5EF4-FFF2-40B4-BE49-F238E27FC236}">
                <a16:creationId xmlns:a16="http://schemas.microsoft.com/office/drawing/2014/main" id="{044C6990-03DC-4DC3-AEBC-8A1B91E0F1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661AE83-28B1-4B3F-980D-6B3DC169540A}" type="slidenum">
              <a:rPr lang="fr-CH" altLang="fr-FR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2DB546B7-AAD1-41A2-9B2B-1B1C42B8B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EC40858-AA55-4ED8-A02E-56EA2C467F47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D17DC9E1-C324-4E26-8E2F-262871EFD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F85986F-987C-42B2-AE98-92EB2AC0455C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06EE82E1-B8B3-448A-B26C-4383FB2B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4D2E50C-D6D2-40BF-B5ED-E17FFB09238B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1024CB19-2B35-45F7-AA41-9D430C776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463D5D-DE79-4151-8C9B-8D8B18ABD5CD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1" name="Rectangle 5">
            <a:extLst>
              <a:ext uri="{FF2B5EF4-FFF2-40B4-BE49-F238E27FC236}">
                <a16:creationId xmlns:a16="http://schemas.microsoft.com/office/drawing/2014/main" id="{11B5955A-3DE4-4D99-AE46-B61E2DFF4B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695325"/>
            <a:ext cx="6097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52" name="Rectangle 6">
            <a:extLst>
              <a:ext uri="{FF2B5EF4-FFF2-40B4-BE49-F238E27FC236}">
                <a16:creationId xmlns:a16="http://schemas.microsoft.com/office/drawing/2014/main" id="{CAAE8F12-9D9B-447B-9450-9F593A2EA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fr-CH" altLang="fr-FR" sz="2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135C35DC-0A40-4DE7-BC1E-AF5F2664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2914777-6106-4E52-ACD0-3FC2ACD03BC9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fr-CH" altLang="fr-F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941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>
            <a:extLst>
              <a:ext uri="{FF2B5EF4-FFF2-40B4-BE49-F238E27FC236}">
                <a16:creationId xmlns:a16="http://schemas.microsoft.com/office/drawing/2014/main" id="{044C6990-03DC-4DC3-AEBC-8A1B91E0F1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661AE83-28B1-4B3F-980D-6B3DC169540A}" type="slidenum">
              <a:rPr lang="fr-CH" altLang="fr-FR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2DB546B7-AAD1-41A2-9B2B-1B1C42B8B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EC40858-AA55-4ED8-A02E-56EA2C467F47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D17DC9E1-C324-4E26-8E2F-262871EFD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F85986F-987C-42B2-AE98-92EB2AC0455C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06EE82E1-B8B3-448A-B26C-4383FB2B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4D2E50C-D6D2-40BF-B5ED-E17FFB09238B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1024CB19-2B35-45F7-AA41-9D430C776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463D5D-DE79-4151-8C9B-8D8B18ABD5CD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1" name="Rectangle 5">
            <a:extLst>
              <a:ext uri="{FF2B5EF4-FFF2-40B4-BE49-F238E27FC236}">
                <a16:creationId xmlns:a16="http://schemas.microsoft.com/office/drawing/2014/main" id="{11B5955A-3DE4-4D99-AE46-B61E2DFF4B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695325"/>
            <a:ext cx="6097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52" name="Rectangle 6">
            <a:extLst>
              <a:ext uri="{FF2B5EF4-FFF2-40B4-BE49-F238E27FC236}">
                <a16:creationId xmlns:a16="http://schemas.microsoft.com/office/drawing/2014/main" id="{CAAE8F12-9D9B-447B-9450-9F593A2EA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fr-CH" altLang="fr-FR" sz="2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135C35DC-0A40-4DE7-BC1E-AF5F2664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2914777-6106-4E52-ACD0-3FC2ACD03BC9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fr-CH" altLang="fr-F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988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>
            <a:extLst>
              <a:ext uri="{FF2B5EF4-FFF2-40B4-BE49-F238E27FC236}">
                <a16:creationId xmlns:a16="http://schemas.microsoft.com/office/drawing/2014/main" id="{044C6990-03DC-4DC3-AEBC-8A1B91E0F1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661AE83-28B1-4B3F-980D-6B3DC169540A}" type="slidenum">
              <a:rPr lang="fr-CH" altLang="fr-FR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2DB546B7-AAD1-41A2-9B2B-1B1C42B8B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EC40858-AA55-4ED8-A02E-56EA2C467F47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D17DC9E1-C324-4E26-8E2F-262871EFD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F85986F-987C-42B2-AE98-92EB2AC0455C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06EE82E1-B8B3-448A-B26C-4383FB2B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4D2E50C-D6D2-40BF-B5ED-E17FFB09238B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1024CB19-2B35-45F7-AA41-9D430C776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463D5D-DE79-4151-8C9B-8D8B18ABD5CD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1" name="Rectangle 5">
            <a:extLst>
              <a:ext uri="{FF2B5EF4-FFF2-40B4-BE49-F238E27FC236}">
                <a16:creationId xmlns:a16="http://schemas.microsoft.com/office/drawing/2014/main" id="{11B5955A-3DE4-4D99-AE46-B61E2DFF4B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695325"/>
            <a:ext cx="6097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52" name="Rectangle 6">
            <a:extLst>
              <a:ext uri="{FF2B5EF4-FFF2-40B4-BE49-F238E27FC236}">
                <a16:creationId xmlns:a16="http://schemas.microsoft.com/office/drawing/2014/main" id="{CAAE8F12-9D9B-447B-9450-9F593A2EA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fr-CH" altLang="fr-FR" sz="2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135C35DC-0A40-4DE7-BC1E-AF5F2664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2914777-6106-4E52-ACD0-3FC2ACD03BC9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fr-CH" altLang="fr-F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343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>
            <a:extLst>
              <a:ext uri="{FF2B5EF4-FFF2-40B4-BE49-F238E27FC236}">
                <a16:creationId xmlns:a16="http://schemas.microsoft.com/office/drawing/2014/main" id="{044C6990-03DC-4DC3-AEBC-8A1B91E0F1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661AE83-28B1-4B3F-980D-6B3DC169540A}" type="slidenum">
              <a:rPr lang="fr-CH" altLang="fr-FR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2DB546B7-AAD1-41A2-9B2B-1B1C42B8B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EC40858-AA55-4ED8-A02E-56EA2C467F47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D17DC9E1-C324-4E26-8E2F-262871EFD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F85986F-987C-42B2-AE98-92EB2AC0455C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06EE82E1-B8B3-448A-B26C-4383FB2B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4D2E50C-D6D2-40BF-B5ED-E17FFB09238B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1024CB19-2B35-45F7-AA41-9D430C776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463D5D-DE79-4151-8C9B-8D8B18ABD5CD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1" name="Rectangle 5">
            <a:extLst>
              <a:ext uri="{FF2B5EF4-FFF2-40B4-BE49-F238E27FC236}">
                <a16:creationId xmlns:a16="http://schemas.microsoft.com/office/drawing/2014/main" id="{11B5955A-3DE4-4D99-AE46-B61E2DFF4B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695325"/>
            <a:ext cx="6097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52" name="Rectangle 6">
            <a:extLst>
              <a:ext uri="{FF2B5EF4-FFF2-40B4-BE49-F238E27FC236}">
                <a16:creationId xmlns:a16="http://schemas.microsoft.com/office/drawing/2014/main" id="{CAAE8F12-9D9B-447B-9450-9F593A2EA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fr-CH" altLang="fr-FR" sz="2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135C35DC-0A40-4DE7-BC1E-AF5F2664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2914777-6106-4E52-ACD0-3FC2ACD03BC9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fr-CH" altLang="fr-F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558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>
            <a:extLst>
              <a:ext uri="{FF2B5EF4-FFF2-40B4-BE49-F238E27FC236}">
                <a16:creationId xmlns:a16="http://schemas.microsoft.com/office/drawing/2014/main" id="{044C6990-03DC-4DC3-AEBC-8A1B91E0F1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661AE83-28B1-4B3F-980D-6B3DC169540A}" type="slidenum">
              <a:rPr lang="fr-CH" altLang="fr-FR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2DB546B7-AAD1-41A2-9B2B-1B1C42B8B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EC40858-AA55-4ED8-A02E-56EA2C467F47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D17DC9E1-C324-4E26-8E2F-262871EFD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F85986F-987C-42B2-AE98-92EB2AC0455C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06EE82E1-B8B3-448A-B26C-4383FB2B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4D2E50C-D6D2-40BF-B5ED-E17FFB09238B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1024CB19-2B35-45F7-AA41-9D430C776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463D5D-DE79-4151-8C9B-8D8B18ABD5CD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1" name="Rectangle 5">
            <a:extLst>
              <a:ext uri="{FF2B5EF4-FFF2-40B4-BE49-F238E27FC236}">
                <a16:creationId xmlns:a16="http://schemas.microsoft.com/office/drawing/2014/main" id="{11B5955A-3DE4-4D99-AE46-B61E2DFF4B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695325"/>
            <a:ext cx="6097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52" name="Rectangle 6">
            <a:extLst>
              <a:ext uri="{FF2B5EF4-FFF2-40B4-BE49-F238E27FC236}">
                <a16:creationId xmlns:a16="http://schemas.microsoft.com/office/drawing/2014/main" id="{CAAE8F12-9D9B-447B-9450-9F593A2EA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fr-CH" altLang="fr-FR" sz="2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135C35DC-0A40-4DE7-BC1E-AF5F2664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2914777-6106-4E52-ACD0-3FC2ACD03BC9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fr-CH" altLang="fr-F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15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>
            <a:extLst>
              <a:ext uri="{FF2B5EF4-FFF2-40B4-BE49-F238E27FC236}">
                <a16:creationId xmlns:a16="http://schemas.microsoft.com/office/drawing/2014/main" id="{044C6990-03DC-4DC3-AEBC-8A1B91E0F1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661AE83-28B1-4B3F-980D-6B3DC169540A}" type="slidenum">
              <a:rPr lang="fr-CH" altLang="fr-FR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2DB546B7-AAD1-41A2-9B2B-1B1C42B8B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EC40858-AA55-4ED8-A02E-56EA2C467F47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D17DC9E1-C324-4E26-8E2F-262871EFD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F85986F-987C-42B2-AE98-92EB2AC0455C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06EE82E1-B8B3-448A-B26C-4383FB2B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4D2E50C-D6D2-40BF-B5ED-E17FFB09238B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1024CB19-2B35-45F7-AA41-9D430C776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463D5D-DE79-4151-8C9B-8D8B18ABD5CD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1" name="Rectangle 5">
            <a:extLst>
              <a:ext uri="{FF2B5EF4-FFF2-40B4-BE49-F238E27FC236}">
                <a16:creationId xmlns:a16="http://schemas.microsoft.com/office/drawing/2014/main" id="{11B5955A-3DE4-4D99-AE46-B61E2DFF4B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695325"/>
            <a:ext cx="6097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52" name="Rectangle 6">
            <a:extLst>
              <a:ext uri="{FF2B5EF4-FFF2-40B4-BE49-F238E27FC236}">
                <a16:creationId xmlns:a16="http://schemas.microsoft.com/office/drawing/2014/main" id="{CAAE8F12-9D9B-447B-9450-9F593A2EA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fr-CH" altLang="fr-FR" sz="2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135C35DC-0A40-4DE7-BC1E-AF5F2664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2914777-6106-4E52-ACD0-3FC2ACD03BC9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fr-CH" altLang="fr-F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5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>
            <a:extLst>
              <a:ext uri="{FF2B5EF4-FFF2-40B4-BE49-F238E27FC236}">
                <a16:creationId xmlns:a16="http://schemas.microsoft.com/office/drawing/2014/main" id="{044C6990-03DC-4DC3-AEBC-8A1B91E0F1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661AE83-28B1-4B3F-980D-6B3DC169540A}" type="slidenum">
              <a:rPr lang="fr-CH" altLang="fr-FR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2DB546B7-AAD1-41A2-9B2B-1B1C42B8B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EC40858-AA55-4ED8-A02E-56EA2C467F47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D17DC9E1-C324-4E26-8E2F-262871EFD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F85986F-987C-42B2-AE98-92EB2AC0455C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06EE82E1-B8B3-448A-B26C-4383FB2B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4D2E50C-D6D2-40BF-B5ED-E17FFB09238B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1024CB19-2B35-45F7-AA41-9D430C776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463D5D-DE79-4151-8C9B-8D8B18ABD5CD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1" name="Rectangle 5">
            <a:extLst>
              <a:ext uri="{FF2B5EF4-FFF2-40B4-BE49-F238E27FC236}">
                <a16:creationId xmlns:a16="http://schemas.microsoft.com/office/drawing/2014/main" id="{11B5955A-3DE4-4D99-AE46-B61E2DFF4B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695325"/>
            <a:ext cx="6097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52" name="Rectangle 6">
            <a:extLst>
              <a:ext uri="{FF2B5EF4-FFF2-40B4-BE49-F238E27FC236}">
                <a16:creationId xmlns:a16="http://schemas.microsoft.com/office/drawing/2014/main" id="{CAAE8F12-9D9B-447B-9450-9F593A2EA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fr-CH" altLang="fr-FR" sz="2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135C35DC-0A40-4DE7-BC1E-AF5F2664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2914777-6106-4E52-ACD0-3FC2ACD03BC9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fr-CH" altLang="fr-F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292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>
            <a:extLst>
              <a:ext uri="{FF2B5EF4-FFF2-40B4-BE49-F238E27FC236}">
                <a16:creationId xmlns:a16="http://schemas.microsoft.com/office/drawing/2014/main" id="{044C6990-03DC-4DC3-AEBC-8A1B91E0F1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661AE83-28B1-4B3F-980D-6B3DC169540A}" type="slidenum">
              <a:rPr lang="fr-CH" altLang="fr-FR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2DB546B7-AAD1-41A2-9B2B-1B1C42B8B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EC40858-AA55-4ED8-A02E-56EA2C467F47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D17DC9E1-C324-4E26-8E2F-262871EFD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F85986F-987C-42B2-AE98-92EB2AC0455C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06EE82E1-B8B3-448A-B26C-4383FB2B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4D2E50C-D6D2-40BF-B5ED-E17FFB09238B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1024CB19-2B35-45F7-AA41-9D430C776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463D5D-DE79-4151-8C9B-8D8B18ABD5CD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1" name="Rectangle 5">
            <a:extLst>
              <a:ext uri="{FF2B5EF4-FFF2-40B4-BE49-F238E27FC236}">
                <a16:creationId xmlns:a16="http://schemas.microsoft.com/office/drawing/2014/main" id="{11B5955A-3DE4-4D99-AE46-B61E2DFF4B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695325"/>
            <a:ext cx="6097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52" name="Rectangle 6">
            <a:extLst>
              <a:ext uri="{FF2B5EF4-FFF2-40B4-BE49-F238E27FC236}">
                <a16:creationId xmlns:a16="http://schemas.microsoft.com/office/drawing/2014/main" id="{CAAE8F12-9D9B-447B-9450-9F593A2EA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fr-CH" altLang="fr-FR" sz="2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135C35DC-0A40-4DE7-BC1E-AF5F2664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2914777-6106-4E52-ACD0-3FC2ACD03BC9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fr-CH" altLang="fr-F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16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>
            <a:extLst>
              <a:ext uri="{FF2B5EF4-FFF2-40B4-BE49-F238E27FC236}">
                <a16:creationId xmlns:a16="http://schemas.microsoft.com/office/drawing/2014/main" id="{044C6990-03DC-4DC3-AEBC-8A1B91E0F1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661AE83-28B1-4B3F-980D-6B3DC169540A}" type="slidenum">
              <a:rPr lang="fr-CH" altLang="fr-FR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2DB546B7-AAD1-41A2-9B2B-1B1C42B8B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EC40858-AA55-4ED8-A02E-56EA2C467F47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D17DC9E1-C324-4E26-8E2F-262871EFD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F85986F-987C-42B2-AE98-92EB2AC0455C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06EE82E1-B8B3-448A-B26C-4383FB2B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4D2E50C-D6D2-40BF-B5ED-E17FFB09238B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1024CB19-2B35-45F7-AA41-9D430C776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463D5D-DE79-4151-8C9B-8D8B18ABD5CD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1" name="Rectangle 5">
            <a:extLst>
              <a:ext uri="{FF2B5EF4-FFF2-40B4-BE49-F238E27FC236}">
                <a16:creationId xmlns:a16="http://schemas.microsoft.com/office/drawing/2014/main" id="{11B5955A-3DE4-4D99-AE46-B61E2DFF4B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695325"/>
            <a:ext cx="6097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52" name="Rectangle 6">
            <a:extLst>
              <a:ext uri="{FF2B5EF4-FFF2-40B4-BE49-F238E27FC236}">
                <a16:creationId xmlns:a16="http://schemas.microsoft.com/office/drawing/2014/main" id="{CAAE8F12-9D9B-447B-9450-9F593A2EA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fr-CH" altLang="fr-FR" sz="2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135C35DC-0A40-4DE7-BC1E-AF5F2664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2914777-6106-4E52-ACD0-3FC2ACD03BC9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fr-CH" altLang="fr-F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025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>
            <a:extLst>
              <a:ext uri="{FF2B5EF4-FFF2-40B4-BE49-F238E27FC236}">
                <a16:creationId xmlns:a16="http://schemas.microsoft.com/office/drawing/2014/main" id="{044C6990-03DC-4DC3-AEBC-8A1B91E0F1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661AE83-28B1-4B3F-980D-6B3DC169540A}" type="slidenum">
              <a:rPr lang="fr-CH" altLang="fr-FR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2DB546B7-AAD1-41A2-9B2B-1B1C42B8B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EC40858-AA55-4ED8-A02E-56EA2C467F47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D17DC9E1-C324-4E26-8E2F-262871EFD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F85986F-987C-42B2-AE98-92EB2AC0455C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06EE82E1-B8B3-448A-B26C-4383FB2B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4D2E50C-D6D2-40BF-B5ED-E17FFB09238B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1024CB19-2B35-45F7-AA41-9D430C776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463D5D-DE79-4151-8C9B-8D8B18ABD5CD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1" name="Rectangle 5">
            <a:extLst>
              <a:ext uri="{FF2B5EF4-FFF2-40B4-BE49-F238E27FC236}">
                <a16:creationId xmlns:a16="http://schemas.microsoft.com/office/drawing/2014/main" id="{11B5955A-3DE4-4D99-AE46-B61E2DFF4B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695325"/>
            <a:ext cx="6097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52" name="Rectangle 6">
            <a:extLst>
              <a:ext uri="{FF2B5EF4-FFF2-40B4-BE49-F238E27FC236}">
                <a16:creationId xmlns:a16="http://schemas.microsoft.com/office/drawing/2014/main" id="{CAAE8F12-9D9B-447B-9450-9F593A2EA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fr-CH" altLang="fr-FR" sz="2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135C35DC-0A40-4DE7-BC1E-AF5F2664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2914777-6106-4E52-ACD0-3FC2ACD03BC9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fr-CH" altLang="fr-F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504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>
            <a:extLst>
              <a:ext uri="{FF2B5EF4-FFF2-40B4-BE49-F238E27FC236}">
                <a16:creationId xmlns:a16="http://schemas.microsoft.com/office/drawing/2014/main" id="{044C6990-03DC-4DC3-AEBC-8A1B91E0F1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661AE83-28B1-4B3F-980D-6B3DC169540A}" type="slidenum">
              <a:rPr lang="fr-CH" altLang="fr-FR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2DB546B7-AAD1-41A2-9B2B-1B1C42B8B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EC40858-AA55-4ED8-A02E-56EA2C467F47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D17DC9E1-C324-4E26-8E2F-262871EFD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F85986F-987C-42B2-AE98-92EB2AC0455C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06EE82E1-B8B3-448A-B26C-4383FB2B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4D2E50C-D6D2-40BF-B5ED-E17FFB09238B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1024CB19-2B35-45F7-AA41-9D430C776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463D5D-DE79-4151-8C9B-8D8B18ABD5CD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1" name="Rectangle 5">
            <a:extLst>
              <a:ext uri="{FF2B5EF4-FFF2-40B4-BE49-F238E27FC236}">
                <a16:creationId xmlns:a16="http://schemas.microsoft.com/office/drawing/2014/main" id="{11B5955A-3DE4-4D99-AE46-B61E2DFF4B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695325"/>
            <a:ext cx="6097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52" name="Rectangle 6">
            <a:extLst>
              <a:ext uri="{FF2B5EF4-FFF2-40B4-BE49-F238E27FC236}">
                <a16:creationId xmlns:a16="http://schemas.microsoft.com/office/drawing/2014/main" id="{CAAE8F12-9D9B-447B-9450-9F593A2EA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fr-CH" altLang="fr-FR" sz="2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135C35DC-0A40-4DE7-BC1E-AF5F2664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2914777-6106-4E52-ACD0-3FC2ACD03BC9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fr-CH" altLang="fr-F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881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2">
            <a:extLst>
              <a:ext uri="{FF2B5EF4-FFF2-40B4-BE49-F238E27FC236}">
                <a16:creationId xmlns:a16="http://schemas.microsoft.com/office/drawing/2014/main" id="{487FB9C2-EBD0-49A2-9C8B-A14EBA046FF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03D877C-F59C-4644-A55A-8EC1746FF57C}" type="slidenum">
              <a:rPr lang="fr-CH" altLang="fr-FR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4099" name="Text Box 1">
            <a:extLst>
              <a:ext uri="{FF2B5EF4-FFF2-40B4-BE49-F238E27FC236}">
                <a16:creationId xmlns:a16="http://schemas.microsoft.com/office/drawing/2014/main" id="{50D7D80C-3227-4627-BCD7-6EE682601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7503CFF-DBB4-47FD-A1D2-819C0C1F45FE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4100" name="Text Box 2">
            <a:extLst>
              <a:ext uri="{FF2B5EF4-FFF2-40B4-BE49-F238E27FC236}">
                <a16:creationId xmlns:a16="http://schemas.microsoft.com/office/drawing/2014/main" id="{720A7007-47E4-4035-A4AF-C055F8227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20061F3-247B-497C-AB71-3731B3E5FF43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4101" name="Text Box 3">
            <a:extLst>
              <a:ext uri="{FF2B5EF4-FFF2-40B4-BE49-F238E27FC236}">
                <a16:creationId xmlns:a16="http://schemas.microsoft.com/office/drawing/2014/main" id="{E940244D-BDD4-4C92-947F-370C83AE1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23F1E57-16F8-4BE4-906B-E6CB63CC125D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4102" name="Text Box 4">
            <a:extLst>
              <a:ext uri="{FF2B5EF4-FFF2-40B4-BE49-F238E27FC236}">
                <a16:creationId xmlns:a16="http://schemas.microsoft.com/office/drawing/2014/main" id="{142C5B3C-4F2E-4178-92E3-33A2BFAD5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82748D4-4EE3-4D60-A1B3-4DD233A17F29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4103" name="Rectangle 5">
            <a:extLst>
              <a:ext uri="{FF2B5EF4-FFF2-40B4-BE49-F238E27FC236}">
                <a16:creationId xmlns:a16="http://schemas.microsoft.com/office/drawing/2014/main" id="{3DE97364-14D6-4874-A006-76ADED37FF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84887" cy="34210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4" name="Rectangle 6">
            <a:extLst>
              <a:ext uri="{FF2B5EF4-FFF2-40B4-BE49-F238E27FC236}">
                <a16:creationId xmlns:a16="http://schemas.microsoft.com/office/drawing/2014/main" id="{8357AB4D-6DE6-48AF-B600-A350EF237A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78463" cy="4106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>
            <a:extLst>
              <a:ext uri="{FF2B5EF4-FFF2-40B4-BE49-F238E27FC236}">
                <a16:creationId xmlns:a16="http://schemas.microsoft.com/office/drawing/2014/main" id="{044C6990-03DC-4DC3-AEBC-8A1B91E0F1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661AE83-28B1-4B3F-980D-6B3DC169540A}" type="slidenum">
              <a:rPr lang="fr-CH" altLang="fr-FR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2DB546B7-AAD1-41A2-9B2B-1B1C42B8B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EC40858-AA55-4ED8-A02E-56EA2C467F47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D17DC9E1-C324-4E26-8E2F-262871EFD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F85986F-987C-42B2-AE98-92EB2AC0455C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06EE82E1-B8B3-448A-B26C-4383FB2B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4D2E50C-D6D2-40BF-B5ED-E17FFB09238B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1024CB19-2B35-45F7-AA41-9D430C776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463D5D-DE79-4151-8C9B-8D8B18ABD5CD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1" name="Rectangle 5">
            <a:extLst>
              <a:ext uri="{FF2B5EF4-FFF2-40B4-BE49-F238E27FC236}">
                <a16:creationId xmlns:a16="http://schemas.microsoft.com/office/drawing/2014/main" id="{11B5955A-3DE4-4D99-AE46-B61E2DFF4B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695325"/>
            <a:ext cx="6097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52" name="Rectangle 6">
            <a:extLst>
              <a:ext uri="{FF2B5EF4-FFF2-40B4-BE49-F238E27FC236}">
                <a16:creationId xmlns:a16="http://schemas.microsoft.com/office/drawing/2014/main" id="{CAAE8F12-9D9B-447B-9450-9F593A2EA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fr-CH" altLang="fr-FR" sz="2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135C35DC-0A40-4DE7-BC1E-AF5F2664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2914777-6106-4E52-ACD0-3FC2ACD03BC9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fr-CH" altLang="fr-F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694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>
            <a:extLst>
              <a:ext uri="{FF2B5EF4-FFF2-40B4-BE49-F238E27FC236}">
                <a16:creationId xmlns:a16="http://schemas.microsoft.com/office/drawing/2014/main" id="{044C6990-03DC-4DC3-AEBC-8A1B91E0F1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661AE83-28B1-4B3F-980D-6B3DC169540A}" type="slidenum">
              <a:rPr lang="fr-CH" altLang="fr-FR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2DB546B7-AAD1-41A2-9B2B-1B1C42B8B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EC40858-AA55-4ED8-A02E-56EA2C467F47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D17DC9E1-C324-4E26-8E2F-262871EFD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F85986F-987C-42B2-AE98-92EB2AC0455C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06EE82E1-B8B3-448A-B26C-4383FB2B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4D2E50C-D6D2-40BF-B5ED-E17FFB09238B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1024CB19-2B35-45F7-AA41-9D430C776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463D5D-DE79-4151-8C9B-8D8B18ABD5CD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1" name="Rectangle 5">
            <a:extLst>
              <a:ext uri="{FF2B5EF4-FFF2-40B4-BE49-F238E27FC236}">
                <a16:creationId xmlns:a16="http://schemas.microsoft.com/office/drawing/2014/main" id="{11B5955A-3DE4-4D99-AE46-B61E2DFF4B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695325"/>
            <a:ext cx="6097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52" name="Rectangle 6">
            <a:extLst>
              <a:ext uri="{FF2B5EF4-FFF2-40B4-BE49-F238E27FC236}">
                <a16:creationId xmlns:a16="http://schemas.microsoft.com/office/drawing/2014/main" id="{CAAE8F12-9D9B-447B-9450-9F593A2EA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fr-CH" altLang="fr-FR" sz="2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135C35DC-0A40-4DE7-BC1E-AF5F2664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2914777-6106-4E52-ACD0-3FC2ACD03BC9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fr-CH" altLang="fr-F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588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>
            <a:extLst>
              <a:ext uri="{FF2B5EF4-FFF2-40B4-BE49-F238E27FC236}">
                <a16:creationId xmlns:a16="http://schemas.microsoft.com/office/drawing/2014/main" id="{044C6990-03DC-4DC3-AEBC-8A1B91E0F1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661AE83-28B1-4B3F-980D-6B3DC169540A}" type="slidenum">
              <a:rPr lang="fr-CH" altLang="fr-FR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2DB546B7-AAD1-41A2-9B2B-1B1C42B8B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EC40858-AA55-4ED8-A02E-56EA2C467F47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D17DC9E1-C324-4E26-8E2F-262871EFD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F85986F-987C-42B2-AE98-92EB2AC0455C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06EE82E1-B8B3-448A-B26C-4383FB2B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4D2E50C-D6D2-40BF-B5ED-E17FFB09238B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1024CB19-2B35-45F7-AA41-9D430C776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463D5D-DE79-4151-8C9B-8D8B18ABD5CD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1" name="Rectangle 5">
            <a:extLst>
              <a:ext uri="{FF2B5EF4-FFF2-40B4-BE49-F238E27FC236}">
                <a16:creationId xmlns:a16="http://schemas.microsoft.com/office/drawing/2014/main" id="{11B5955A-3DE4-4D99-AE46-B61E2DFF4B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695325"/>
            <a:ext cx="6097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52" name="Rectangle 6">
            <a:extLst>
              <a:ext uri="{FF2B5EF4-FFF2-40B4-BE49-F238E27FC236}">
                <a16:creationId xmlns:a16="http://schemas.microsoft.com/office/drawing/2014/main" id="{CAAE8F12-9D9B-447B-9450-9F593A2EA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fr-CH" altLang="fr-FR" sz="2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135C35DC-0A40-4DE7-BC1E-AF5F2664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2914777-6106-4E52-ACD0-3FC2ACD03BC9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fr-CH" altLang="fr-F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756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>
            <a:extLst>
              <a:ext uri="{FF2B5EF4-FFF2-40B4-BE49-F238E27FC236}">
                <a16:creationId xmlns:a16="http://schemas.microsoft.com/office/drawing/2014/main" id="{044C6990-03DC-4DC3-AEBC-8A1B91E0F1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661AE83-28B1-4B3F-980D-6B3DC169540A}" type="slidenum">
              <a:rPr lang="fr-CH" altLang="fr-FR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2DB546B7-AAD1-41A2-9B2B-1B1C42B8B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EC40858-AA55-4ED8-A02E-56EA2C467F47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D17DC9E1-C324-4E26-8E2F-262871EFD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F85986F-987C-42B2-AE98-92EB2AC0455C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06EE82E1-B8B3-448A-B26C-4383FB2B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4D2E50C-D6D2-40BF-B5ED-E17FFB09238B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1024CB19-2B35-45F7-AA41-9D430C776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463D5D-DE79-4151-8C9B-8D8B18ABD5CD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1" name="Rectangle 5">
            <a:extLst>
              <a:ext uri="{FF2B5EF4-FFF2-40B4-BE49-F238E27FC236}">
                <a16:creationId xmlns:a16="http://schemas.microsoft.com/office/drawing/2014/main" id="{11B5955A-3DE4-4D99-AE46-B61E2DFF4B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695325"/>
            <a:ext cx="6097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52" name="Rectangle 6">
            <a:extLst>
              <a:ext uri="{FF2B5EF4-FFF2-40B4-BE49-F238E27FC236}">
                <a16:creationId xmlns:a16="http://schemas.microsoft.com/office/drawing/2014/main" id="{CAAE8F12-9D9B-447B-9450-9F593A2EA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fr-CH" altLang="fr-FR" sz="2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135C35DC-0A40-4DE7-BC1E-AF5F2664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2914777-6106-4E52-ACD0-3FC2ACD03BC9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fr-CH" altLang="fr-F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985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>
            <a:extLst>
              <a:ext uri="{FF2B5EF4-FFF2-40B4-BE49-F238E27FC236}">
                <a16:creationId xmlns:a16="http://schemas.microsoft.com/office/drawing/2014/main" id="{044C6990-03DC-4DC3-AEBC-8A1B91E0F1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661AE83-28B1-4B3F-980D-6B3DC169540A}" type="slidenum">
              <a:rPr lang="fr-CH" altLang="fr-FR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2DB546B7-AAD1-41A2-9B2B-1B1C42B8B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EC40858-AA55-4ED8-A02E-56EA2C467F47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D17DC9E1-C324-4E26-8E2F-262871EFD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F85986F-987C-42B2-AE98-92EB2AC0455C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06EE82E1-B8B3-448A-B26C-4383FB2B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4D2E50C-D6D2-40BF-B5ED-E17FFB09238B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1024CB19-2B35-45F7-AA41-9D430C776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463D5D-DE79-4151-8C9B-8D8B18ABD5CD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1" name="Rectangle 5">
            <a:extLst>
              <a:ext uri="{FF2B5EF4-FFF2-40B4-BE49-F238E27FC236}">
                <a16:creationId xmlns:a16="http://schemas.microsoft.com/office/drawing/2014/main" id="{11B5955A-3DE4-4D99-AE46-B61E2DFF4B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695325"/>
            <a:ext cx="6097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52" name="Rectangle 6">
            <a:extLst>
              <a:ext uri="{FF2B5EF4-FFF2-40B4-BE49-F238E27FC236}">
                <a16:creationId xmlns:a16="http://schemas.microsoft.com/office/drawing/2014/main" id="{CAAE8F12-9D9B-447B-9450-9F593A2EA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fr-CH" altLang="fr-FR" sz="2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135C35DC-0A40-4DE7-BC1E-AF5F2664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2914777-6106-4E52-ACD0-3FC2ACD03BC9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fr-CH" altLang="fr-F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314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>
            <a:extLst>
              <a:ext uri="{FF2B5EF4-FFF2-40B4-BE49-F238E27FC236}">
                <a16:creationId xmlns:a16="http://schemas.microsoft.com/office/drawing/2014/main" id="{044C6990-03DC-4DC3-AEBC-8A1B91E0F1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661AE83-28B1-4B3F-980D-6B3DC169540A}" type="slidenum">
              <a:rPr lang="fr-CH" altLang="fr-FR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2DB546B7-AAD1-41A2-9B2B-1B1C42B8B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EC40858-AA55-4ED8-A02E-56EA2C467F47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D17DC9E1-C324-4E26-8E2F-262871EFD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F85986F-987C-42B2-AE98-92EB2AC0455C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06EE82E1-B8B3-448A-B26C-4383FB2B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4D2E50C-D6D2-40BF-B5ED-E17FFB09238B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1024CB19-2B35-45F7-AA41-9D430C776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463D5D-DE79-4151-8C9B-8D8B18ABD5CD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1" name="Rectangle 5">
            <a:extLst>
              <a:ext uri="{FF2B5EF4-FFF2-40B4-BE49-F238E27FC236}">
                <a16:creationId xmlns:a16="http://schemas.microsoft.com/office/drawing/2014/main" id="{11B5955A-3DE4-4D99-AE46-B61E2DFF4B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695325"/>
            <a:ext cx="6097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52" name="Rectangle 6">
            <a:extLst>
              <a:ext uri="{FF2B5EF4-FFF2-40B4-BE49-F238E27FC236}">
                <a16:creationId xmlns:a16="http://schemas.microsoft.com/office/drawing/2014/main" id="{CAAE8F12-9D9B-447B-9450-9F593A2EA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fr-CH" altLang="fr-FR" sz="2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135C35DC-0A40-4DE7-BC1E-AF5F2664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2914777-6106-4E52-ACD0-3FC2ACD03BC9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fr-CH" altLang="fr-F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069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>
            <a:extLst>
              <a:ext uri="{FF2B5EF4-FFF2-40B4-BE49-F238E27FC236}">
                <a16:creationId xmlns:a16="http://schemas.microsoft.com/office/drawing/2014/main" id="{044C6990-03DC-4DC3-AEBC-8A1B91E0F1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661AE83-28B1-4B3F-980D-6B3DC169540A}" type="slidenum">
              <a:rPr lang="fr-CH" altLang="fr-FR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2DB546B7-AAD1-41A2-9B2B-1B1C42B8B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EC40858-AA55-4ED8-A02E-56EA2C467F47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D17DC9E1-C324-4E26-8E2F-262871EFD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F85986F-987C-42B2-AE98-92EB2AC0455C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06EE82E1-B8B3-448A-B26C-4383FB2B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4D2E50C-D6D2-40BF-B5ED-E17FFB09238B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1024CB19-2B35-45F7-AA41-9D430C776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463D5D-DE79-4151-8C9B-8D8B18ABD5CD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fr-CH" altLang="fr-FR">
              <a:latin typeface="Calibri" panose="020F0502020204030204" pitchFamily="34" charset="0"/>
            </a:endParaRPr>
          </a:p>
        </p:txBody>
      </p:sp>
      <p:sp>
        <p:nvSpPr>
          <p:cNvPr id="6151" name="Rectangle 5">
            <a:extLst>
              <a:ext uri="{FF2B5EF4-FFF2-40B4-BE49-F238E27FC236}">
                <a16:creationId xmlns:a16="http://schemas.microsoft.com/office/drawing/2014/main" id="{11B5955A-3DE4-4D99-AE46-B61E2DFF4B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695325"/>
            <a:ext cx="6097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52" name="Rectangle 6">
            <a:extLst>
              <a:ext uri="{FF2B5EF4-FFF2-40B4-BE49-F238E27FC236}">
                <a16:creationId xmlns:a16="http://schemas.microsoft.com/office/drawing/2014/main" id="{CAAE8F12-9D9B-447B-9450-9F593A2EA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fr-CH" altLang="fr-FR" sz="2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135C35DC-0A40-4DE7-BC1E-AF5F2664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2914777-6106-4E52-ACD0-3FC2ACD03BC9}" type="slidenum">
              <a:rPr lang="fr-CH" altLang="fr-F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fr-CH" altLang="fr-F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4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39863" y="1060450"/>
            <a:ext cx="8643937" cy="22558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39863" y="3403600"/>
            <a:ext cx="8643937" cy="15652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13916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2480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347075" y="19050"/>
            <a:ext cx="2589213" cy="57610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76263" y="19050"/>
            <a:ext cx="7618412" cy="57610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17488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6263" y="19050"/>
            <a:ext cx="10360025" cy="1560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26108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39863" y="1060450"/>
            <a:ext cx="8643937" cy="22558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39863" y="3403600"/>
            <a:ext cx="8643937" cy="15652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77946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30170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5813" y="1616075"/>
            <a:ext cx="9939337" cy="26955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5813" y="4337050"/>
            <a:ext cx="9939337" cy="14176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29298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76263" y="1516063"/>
            <a:ext cx="5108575" cy="427513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837238" y="1516063"/>
            <a:ext cx="5108575" cy="427513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41851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3750" y="344488"/>
            <a:ext cx="9939338" cy="12525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5213" cy="777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793750" y="2366963"/>
            <a:ext cx="4875213" cy="348138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834063" y="1589088"/>
            <a:ext cx="4899025" cy="777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834063" y="2366963"/>
            <a:ext cx="4899025" cy="348138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5475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83475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12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29617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6338" cy="151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99025" y="933450"/>
            <a:ext cx="5834063" cy="46053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6338" cy="3600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775850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6338" cy="151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899025" y="933450"/>
            <a:ext cx="5834063" cy="4605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H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6338" cy="3600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490657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927698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353425" y="258763"/>
            <a:ext cx="2592388" cy="553243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76263" y="258763"/>
            <a:ext cx="7624762" cy="553243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22208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5813" y="1616075"/>
            <a:ext cx="9939337" cy="26955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5813" y="4337050"/>
            <a:ext cx="9939337" cy="14176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8196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76263" y="1511300"/>
            <a:ext cx="5103812" cy="4268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832475" y="1511300"/>
            <a:ext cx="5103813" cy="4268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6308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3750" y="344488"/>
            <a:ext cx="9939338" cy="12525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5213" cy="777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793750" y="2366963"/>
            <a:ext cx="4875213" cy="3481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834063" y="1589088"/>
            <a:ext cx="4899025" cy="777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834063" y="2366963"/>
            <a:ext cx="4899025" cy="3481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42539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6880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822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6338" cy="151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99025" y="933450"/>
            <a:ext cx="5834063" cy="46053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6338" cy="3600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594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6338" cy="151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899025" y="933450"/>
            <a:ext cx="5834063" cy="4605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fr-CH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6338" cy="3600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4861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AFC7D0D9-733B-4CD4-9517-2AC6926547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76263" y="19050"/>
            <a:ext cx="10360025" cy="156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20" tIns="49680" rIns="99720" bIns="496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texte-titre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FE05F9FF-036A-4437-A150-B0FAF311D1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6263" y="1511300"/>
            <a:ext cx="10360025" cy="426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20" tIns="49680" rIns="99720" bIns="49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plan de texte</a:t>
            </a:r>
          </a:p>
          <a:p>
            <a:pPr lvl="1"/>
            <a:r>
              <a:rPr lang="en-GB" altLang="fr-FR"/>
              <a:t>Second niveau de plan</a:t>
            </a:r>
          </a:p>
          <a:p>
            <a:pPr lvl="2"/>
            <a:r>
              <a:rPr lang="en-GB" altLang="fr-FR"/>
              <a:t>Troisième niveau de plan</a:t>
            </a:r>
          </a:p>
          <a:p>
            <a:pPr lvl="3"/>
            <a:r>
              <a:rPr lang="en-GB" altLang="fr-FR"/>
              <a:t>Quatrième niveau de plan</a:t>
            </a:r>
          </a:p>
          <a:p>
            <a:pPr lvl="4"/>
            <a:r>
              <a:rPr lang="en-GB" altLang="fr-FR"/>
              <a:t>Cinquième niveau de plan</a:t>
            </a:r>
          </a:p>
          <a:p>
            <a:pPr lvl="4"/>
            <a:r>
              <a:rPr lang="en-GB" altLang="fr-FR"/>
              <a:t>Sixième niveau de plan</a:t>
            </a:r>
          </a:p>
          <a:p>
            <a:pPr lvl="4"/>
            <a:r>
              <a:rPr lang="en-GB" altLang="fr-FR"/>
              <a:t>Septième niveau de plan</a:t>
            </a:r>
          </a:p>
          <a:p>
            <a:pPr lvl="4"/>
            <a:r>
              <a:rPr lang="en-GB" altLang="fr-FR"/>
              <a:t>Huitième niveau de plan</a:t>
            </a:r>
          </a:p>
          <a:p>
            <a:pPr lvl="4"/>
            <a:r>
              <a:rPr lang="en-GB" altLang="fr-FR"/>
              <a:t>Neuvième niveau de plan</a:t>
            </a:r>
          </a:p>
        </p:txBody>
      </p:sp>
      <p:pic>
        <p:nvPicPr>
          <p:cNvPr id="1028" name="Image 4">
            <a:extLst>
              <a:ext uri="{FF2B5EF4-FFF2-40B4-BE49-F238E27FC236}">
                <a16:creationId xmlns:a16="http://schemas.microsoft.com/office/drawing/2014/main" id="{D0BF5793-9673-4213-B8D6-0E0BCC18E6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3" y="2746375"/>
            <a:ext cx="497522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1" fontAlgn="base" hangingPunct="1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5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4758A363-CDD7-4A6B-886B-0C84BB3C8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76263" y="258763"/>
            <a:ext cx="1036955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texte-titre</a:t>
            </a:r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554B3885-CFC2-4636-B565-D30C429454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6263" y="1516063"/>
            <a:ext cx="10369550" cy="427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plan de texte</a:t>
            </a:r>
          </a:p>
          <a:p>
            <a:pPr lvl="1"/>
            <a:r>
              <a:rPr lang="en-GB" altLang="fr-FR"/>
              <a:t>Second niveau de plan</a:t>
            </a:r>
          </a:p>
          <a:p>
            <a:pPr lvl="2"/>
            <a:r>
              <a:rPr lang="en-GB" altLang="fr-FR"/>
              <a:t>Troisième niveau de plan</a:t>
            </a:r>
          </a:p>
          <a:p>
            <a:pPr lvl="3"/>
            <a:r>
              <a:rPr lang="en-GB" altLang="fr-FR"/>
              <a:t>Quatrième niveau de plan</a:t>
            </a:r>
          </a:p>
          <a:p>
            <a:pPr lvl="4"/>
            <a:r>
              <a:rPr lang="en-GB" altLang="fr-FR"/>
              <a:t>Cinquième niveau de plan</a:t>
            </a:r>
          </a:p>
          <a:p>
            <a:pPr lvl="4"/>
            <a:r>
              <a:rPr lang="en-GB" altLang="fr-FR"/>
              <a:t>Sixième niveau de plan</a:t>
            </a:r>
          </a:p>
          <a:p>
            <a:pPr lvl="4"/>
            <a:r>
              <a:rPr lang="en-GB" altLang="fr-FR"/>
              <a:t>Septième niveau de plan</a:t>
            </a:r>
          </a:p>
          <a:p>
            <a:pPr lvl="4"/>
            <a:r>
              <a:rPr lang="en-GB" altLang="fr-FR"/>
              <a:t>Huitième niveau de plan</a:t>
            </a:r>
          </a:p>
          <a:p>
            <a:pPr lvl="4"/>
            <a:r>
              <a:rPr lang="en-GB" altLang="fr-FR"/>
              <a:t>Neuvième niveau de plan</a:t>
            </a:r>
          </a:p>
        </p:txBody>
      </p:sp>
      <p:sp>
        <p:nvSpPr>
          <p:cNvPr id="2052" name="Text Box 3">
            <a:extLst>
              <a:ext uri="{FF2B5EF4-FFF2-40B4-BE49-F238E27FC236}">
                <a16:creationId xmlns:a16="http://schemas.microsoft.com/office/drawing/2014/main" id="{2C905D3C-804C-41CC-B742-D3E98421F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3" y="5976938"/>
            <a:ext cx="2686050" cy="40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2053" name="Text Box 4">
            <a:extLst>
              <a:ext uri="{FF2B5EF4-FFF2-40B4-BE49-F238E27FC236}">
                <a16:creationId xmlns:a16="http://schemas.microsoft.com/office/drawing/2014/main" id="{F902E7A8-22CF-4F2F-9850-D45AA3B6F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413" y="5976938"/>
            <a:ext cx="3651250" cy="40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pic>
        <p:nvPicPr>
          <p:cNvPr id="2054" name="Picture 7">
            <a:extLst>
              <a:ext uri="{FF2B5EF4-FFF2-40B4-BE49-F238E27FC236}">
                <a16:creationId xmlns:a16="http://schemas.microsoft.com/office/drawing/2014/main" id="{8F59E136-9DE4-44EF-8710-3223E5197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00" y="5795963"/>
            <a:ext cx="53975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5" name="Picture 8">
            <a:extLst>
              <a:ext uri="{FF2B5EF4-FFF2-40B4-BE49-F238E27FC236}">
                <a16:creationId xmlns:a16="http://schemas.microsoft.com/office/drawing/2014/main" id="{2C3A5BB2-D3BE-403D-8316-46AAB48D0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8" y="252413"/>
            <a:ext cx="40322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844EF6D6-A7CB-45FC-BB9B-1FE509E78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0" y="5959475"/>
            <a:ext cx="2700338" cy="25241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SzPct val="100000"/>
              <a:defRPr/>
            </a:pPr>
            <a:r>
              <a:rPr lang="fr-CH" altLang="fr-FR" sz="1200" b="1">
                <a:solidFill>
                  <a:srgbClr val="4C4C4C"/>
                </a:solidFill>
              </a:rPr>
              <a:t>HES-SO Valais-Wallis </a:t>
            </a:r>
          </a:p>
          <a:p>
            <a:pPr eaLnBrk="1" hangingPunct="1">
              <a:lnSpc>
                <a:spcPct val="90000"/>
              </a:lnSpc>
              <a:buSzPct val="100000"/>
              <a:defRPr/>
            </a:pPr>
            <a:r>
              <a:rPr lang="fr-CH" altLang="fr-FR" sz="1000">
                <a:solidFill>
                  <a:srgbClr val="4C4C4C"/>
                </a:solidFill>
              </a:rPr>
              <a:t>Page </a:t>
            </a:r>
            <a:fld id="{8F9CBEA7-6309-4E28-931A-3CF1CE1C02E2}" type="slidenum">
              <a:rPr lang="fr-CH" altLang="fr-FR" sz="1000" smtClean="0">
                <a:solidFill>
                  <a:srgbClr val="4C4C4C"/>
                </a:solidFill>
              </a:rPr>
              <a:pPr eaLnBrk="1" hangingPunct="1">
                <a:lnSpc>
                  <a:spcPct val="90000"/>
                </a:lnSpc>
                <a:buSzPct val="100000"/>
                <a:defRPr/>
              </a:pPr>
              <a:t>‹#›</a:t>
            </a:fld>
            <a:endParaRPr lang="fr-CH" altLang="fr-FR" sz="1000">
              <a:solidFill>
                <a:srgbClr val="4C4C4C"/>
              </a:solidFill>
            </a:endParaRPr>
          </a:p>
        </p:txBody>
      </p:sp>
      <p:pic>
        <p:nvPicPr>
          <p:cNvPr id="2057" name="Image 10">
            <a:extLst>
              <a:ext uri="{FF2B5EF4-FFF2-40B4-BE49-F238E27FC236}">
                <a16:creationId xmlns:a16="http://schemas.microsoft.com/office/drawing/2014/main" id="{78B4BEFC-9B4A-4EB9-B532-5B52B5ED80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5976938"/>
            <a:ext cx="1296988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Image 10">
            <a:extLst>
              <a:ext uri="{FF2B5EF4-FFF2-40B4-BE49-F238E27FC236}">
                <a16:creationId xmlns:a16="http://schemas.microsoft.com/office/drawing/2014/main" id="{49CDB892-9ABB-4E09-9132-F11E100D1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13" y="5907088"/>
            <a:ext cx="898525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Image 11">
            <a:extLst>
              <a:ext uri="{FF2B5EF4-FFF2-40B4-BE49-F238E27FC236}">
                <a16:creationId xmlns:a16="http://schemas.microsoft.com/office/drawing/2014/main" id="{2500954C-B8AB-4A5D-AE46-4109C4321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6084888"/>
            <a:ext cx="1373188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2pPr>
      <a:lvl3pPr marL="1143000" indent="-228600" algn="l" defTabSz="4492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3pPr>
      <a:lvl4pPr marL="1600200" indent="-228600" algn="l" defTabSz="4492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4pPr>
      <a:lvl5pPr marL="2057400" indent="-228600" algn="l" defTabSz="4492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ieeexplore.ieee.org/document/9692831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replicate.com/explore" TargetMode="External"/><Relationship Id="rId3" Type="http://schemas.openxmlformats.org/officeDocument/2006/relationships/hyperlink" Target="https://people.ee.ethz.ch/~building/docs/BCA_EnergyHubs_Part1_2019_Bollinger2.pdf" TargetMode="External"/><Relationship Id="rId7" Type="http://schemas.openxmlformats.org/officeDocument/2006/relationships/hyperlink" Target="http://introtodeeplearning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udemy.com/course/machinelearning/" TargetMode="External"/><Relationship Id="rId5" Type="http://schemas.openxmlformats.org/officeDocument/2006/relationships/hyperlink" Target="https://energy-markets-school.dk/summer-school-2019/" TargetMode="External"/><Relationship Id="rId10" Type="http://schemas.openxmlformats.org/officeDocument/2006/relationships/hyperlink" Target="https://www.youtube.com/channel/UCSHZKyawb77ixDdsGog4iWA" TargetMode="External"/><Relationship Id="rId4" Type="http://schemas.openxmlformats.org/officeDocument/2006/relationships/hyperlink" Target="https://people.ee.ethz.ch/~building/docs/BCA_EnergyHubs_Part2_2019_Bollinger.pdf" TargetMode="External"/><Relationship Id="rId9" Type="http://schemas.openxmlformats.org/officeDocument/2006/relationships/hyperlink" Target="https://huggingface.co/space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#Download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www.electricalindia.in/overvoltage-mitigation-techniques-for-pv-grid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4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0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9" Type="http://schemas.openxmlformats.org/officeDocument/2006/relationships/image" Target="../media/image83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34" Type="http://schemas.openxmlformats.org/officeDocument/2006/relationships/image" Target="../media/image7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33" Type="http://schemas.openxmlformats.org/officeDocument/2006/relationships/image" Target="../media/image77.png"/><Relationship Id="rId38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37" Type="http://schemas.openxmlformats.org/officeDocument/2006/relationships/image" Target="../media/image81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36" Type="http://schemas.openxmlformats.org/officeDocument/2006/relationships/image" Target="../media/image80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35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44676C-B428-4E92-8C0F-F9BE15E751C8}"/>
              </a:ext>
            </a:extLst>
          </p:cNvPr>
          <p:cNvSpPr/>
          <p:nvPr/>
        </p:nvSpPr>
        <p:spPr>
          <a:xfrm>
            <a:off x="441809" y="1054873"/>
            <a:ext cx="1064861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b="1" dirty="0">
                <a:solidFill>
                  <a:schemeClr val="tx1"/>
                </a:solidFill>
                <a:latin typeface="Arial Narrow" panose="020B0606020202030204" pitchFamily="34" charset="0"/>
              </a:rPr>
              <a:t>2021/2022</a:t>
            </a:r>
            <a:endParaRPr lang="fr-CH" b="1" dirty="0">
              <a:solidFill>
                <a:schemeClr val="tx1"/>
              </a:solidFill>
            </a:endParaRPr>
          </a:p>
          <a:p>
            <a:r>
              <a:rPr lang="fr-CH" sz="2000" dirty="0">
                <a:solidFill>
                  <a:schemeClr val="tx1"/>
                </a:solidFill>
                <a:latin typeface="Arial Narrow" panose="020B0606020202030204" pitchFamily="34" charset="0"/>
              </a:rPr>
              <a:t>Modélisation et simulation des réseaux électriques - Dimensionnement optimale – Recherches appliquées</a:t>
            </a:r>
          </a:p>
          <a:p>
            <a:endParaRPr lang="fr-CH" sz="2200" b="1" dirty="0">
              <a:solidFill>
                <a:schemeClr val="tx1"/>
              </a:solidFill>
              <a:effectLst>
                <a:outerShdw dist="25400" dir="2700000" algn="tl">
                  <a:srgbClr val="000000">
                    <a:alpha val="70000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fr-CH" sz="3600" b="1" dirty="0">
                <a:solidFill>
                  <a:schemeClr val="tx1"/>
                </a:solidFill>
                <a:effectLst>
                  <a:outerShdw dist="25400" dir="2700000" algn="tl">
                    <a:srgbClr val="000000">
                      <a:alpha val="70000"/>
                    </a:srgbClr>
                  </a:outerShdw>
                </a:effectLst>
                <a:latin typeface="Arial Narrow" panose="020B0606020202030204" pitchFamily="34" charset="0"/>
              </a:rPr>
              <a:t>Dimensionnement et contrôle optimal des systèmes de stockages d’énergies dans les réseaux BT</a:t>
            </a:r>
            <a:endParaRPr lang="fr-CH" sz="4400" b="1" dirty="0">
              <a:solidFill>
                <a:schemeClr val="tx1"/>
              </a:solidFill>
              <a:effectLst>
                <a:outerShdw dist="25400" dir="2700000" algn="tl">
                  <a:srgbClr val="000000">
                    <a:alpha val="7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7883AC-A548-4685-9950-1ABB894236B0}"/>
              </a:ext>
            </a:extLst>
          </p:cNvPr>
          <p:cNvSpPr/>
          <p:nvPr/>
        </p:nvSpPr>
        <p:spPr>
          <a:xfrm>
            <a:off x="559413" y="4502044"/>
            <a:ext cx="5332897" cy="873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1700" dirty="0">
                <a:solidFill>
                  <a:schemeClr val="tx1"/>
                </a:solidFill>
                <a:latin typeface="Arial Narrow" panose="020B0606020202030204" pitchFamily="34" charset="0"/>
              </a:rPr>
              <a:t>Auteur : </a:t>
            </a:r>
            <a:r>
              <a:rPr lang="fr-CH" sz="1700" b="1" dirty="0">
                <a:solidFill>
                  <a:schemeClr val="tx1"/>
                </a:solidFill>
                <a:latin typeface="Arial Narrow" panose="020B0606020202030204" pitchFamily="34" charset="0"/>
              </a:rPr>
              <a:t>Amine Weibel</a:t>
            </a:r>
          </a:p>
          <a:p>
            <a:r>
              <a:rPr lang="fr-CH" sz="1700" dirty="0">
                <a:solidFill>
                  <a:schemeClr val="tx1"/>
                </a:solidFill>
                <a:latin typeface="Arial Narrow" panose="020B0606020202030204" pitchFamily="34" charset="0"/>
              </a:rPr>
              <a:t>Professeur responsable : </a:t>
            </a:r>
            <a:r>
              <a:rPr lang="fr-CH" sz="1700" b="1" dirty="0">
                <a:solidFill>
                  <a:schemeClr val="tx1"/>
                </a:solidFill>
                <a:latin typeface="Arial Narrow" panose="020B0606020202030204" pitchFamily="34" charset="0"/>
              </a:rPr>
              <a:t>Prof.Nicolas Jordan</a:t>
            </a:r>
          </a:p>
          <a:p>
            <a:r>
              <a:rPr lang="fr-CH" sz="1700" dirty="0">
                <a:solidFill>
                  <a:schemeClr val="tx1"/>
                </a:solidFill>
                <a:latin typeface="Arial Narrow" panose="020B0606020202030204" pitchFamily="34" charset="0"/>
              </a:rPr>
              <a:t>Sion – </a:t>
            </a:r>
            <a:r>
              <a:rPr lang="fr-CH" sz="1700" b="1" dirty="0">
                <a:solidFill>
                  <a:schemeClr val="tx1"/>
                </a:solidFill>
                <a:latin typeface="Arial Narrow" panose="020B0606020202030204" pitchFamily="34" charset="0"/>
              </a:rPr>
              <a:t>11.04.2022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6B4F64-F237-4B67-89C7-1F742ABF165B}"/>
              </a:ext>
            </a:extLst>
          </p:cNvPr>
          <p:cNvSpPr txBox="1"/>
          <p:nvPr/>
        </p:nvSpPr>
        <p:spPr>
          <a:xfrm>
            <a:off x="559413" y="3600127"/>
            <a:ext cx="882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chemeClr val="tx1"/>
                </a:solidFill>
                <a:latin typeface="Arial Narrow" panose="020B0606020202030204" pitchFamily="34" charset="0"/>
              </a:rPr>
              <a:t>Mots clés</a:t>
            </a:r>
            <a:r>
              <a:rPr lang="fr-FR" sz="1400" dirty="0">
                <a:solidFill>
                  <a:schemeClr val="tx1"/>
                </a:solidFill>
                <a:latin typeface="Arial Narrow" panose="020B0606020202030204" pitchFamily="34" charset="0"/>
              </a:rPr>
              <a:t>: </a:t>
            </a:r>
            <a:r>
              <a:rPr lang="fr-FR" sz="1400" b="1" dirty="0">
                <a:solidFill>
                  <a:schemeClr val="tx1"/>
                </a:solidFill>
                <a:latin typeface="Arial Narrow" panose="020B0606020202030204" pitchFamily="34" charset="0"/>
              </a:rPr>
              <a:t>Réseaux électriques</a:t>
            </a:r>
            <a:r>
              <a:rPr lang="fr-FR" sz="1400" dirty="0">
                <a:solidFill>
                  <a:schemeClr val="tx1"/>
                </a:solidFill>
                <a:latin typeface="Arial Narrow" panose="020B0606020202030204" pitchFamily="34" charset="0"/>
              </a:rPr>
              <a:t> |  </a:t>
            </a:r>
            <a:r>
              <a:rPr lang="fr-FR" sz="1400" b="1" dirty="0">
                <a:solidFill>
                  <a:schemeClr val="tx1"/>
                </a:solidFill>
                <a:latin typeface="Arial Narrow" panose="020B0606020202030204" pitchFamily="34" charset="0"/>
              </a:rPr>
              <a:t>Modélisation physique</a:t>
            </a:r>
            <a:r>
              <a:rPr lang="fr-FR" sz="1400" dirty="0">
                <a:solidFill>
                  <a:schemeClr val="tx1"/>
                </a:solidFill>
                <a:latin typeface="Arial Narrow" panose="020B0606020202030204" pitchFamily="34" charset="0"/>
              </a:rPr>
              <a:t> | </a:t>
            </a:r>
            <a:r>
              <a:rPr lang="fr-FR" sz="1400" b="1" dirty="0">
                <a:solidFill>
                  <a:schemeClr val="tx1"/>
                </a:solidFill>
                <a:latin typeface="Arial Narrow" panose="020B0606020202030204" pitchFamily="34" charset="0"/>
              </a:rPr>
              <a:t>Simulation</a:t>
            </a:r>
            <a:r>
              <a:rPr lang="fr-FR" sz="1400" dirty="0">
                <a:solidFill>
                  <a:schemeClr val="tx1"/>
                </a:solidFill>
                <a:latin typeface="Arial Narrow" panose="020B0606020202030204" pitchFamily="34" charset="0"/>
              </a:rPr>
              <a:t> | </a:t>
            </a:r>
            <a:r>
              <a:rPr lang="fr-FR" sz="1400" b="1" dirty="0">
                <a:solidFill>
                  <a:schemeClr val="tx1"/>
                </a:solidFill>
                <a:latin typeface="Arial Narrow" panose="020B0606020202030204" pitchFamily="34" charset="0"/>
              </a:rPr>
              <a:t>Dimensionnement &amp; Contrôle </a:t>
            </a:r>
            <a:r>
              <a:rPr lang="fr-FR" sz="1400" dirty="0">
                <a:solidFill>
                  <a:schemeClr val="tx1"/>
                </a:solidFill>
                <a:latin typeface="Arial Narrow" panose="020B0606020202030204" pitchFamily="34" charset="0"/>
              </a:rPr>
              <a:t>| </a:t>
            </a:r>
            <a:r>
              <a:rPr lang="fr-FR" sz="1400" b="1" dirty="0">
                <a:solidFill>
                  <a:schemeClr val="tx1"/>
                </a:solidFill>
                <a:latin typeface="Arial Narrow" panose="020B0606020202030204" pitchFamily="34" charset="0"/>
              </a:rPr>
              <a:t>Data</a:t>
            </a:r>
            <a:r>
              <a:rPr lang="fr-FR" sz="1400" dirty="0">
                <a:solidFill>
                  <a:schemeClr val="tx1"/>
                </a:solidFill>
                <a:latin typeface="Arial Narrow" panose="020B0606020202030204" pitchFamily="34" charset="0"/>
              </a:rPr>
              <a:t> | </a:t>
            </a:r>
            <a:r>
              <a:rPr lang="fr-FR" sz="1400" b="1" dirty="0">
                <a:solidFill>
                  <a:schemeClr val="tx1"/>
                </a:solidFill>
                <a:latin typeface="Arial Narrow" panose="020B0606020202030204" pitchFamily="34" charset="0"/>
              </a:rPr>
              <a:t>Machine learning</a:t>
            </a:r>
          </a:p>
        </p:txBody>
      </p:sp>
      <p:pic>
        <p:nvPicPr>
          <p:cNvPr id="7" name="Picture 2" descr="The Python Logo | Python Software Foundation">
            <a:extLst>
              <a:ext uri="{FF2B5EF4-FFF2-40B4-BE49-F238E27FC236}">
                <a16:creationId xmlns:a16="http://schemas.microsoft.com/office/drawing/2014/main" id="{1CB85649-75F4-42F8-9FD6-1A41861BB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831" y="4544836"/>
            <a:ext cx="1639796" cy="55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-colaboratory · GitHub Topics · GitHub">
            <a:extLst>
              <a:ext uri="{FF2B5EF4-FFF2-40B4-BE49-F238E27FC236}">
                <a16:creationId xmlns:a16="http://schemas.microsoft.com/office/drawing/2014/main" id="{582CF4EE-3EA9-4618-BD5F-7E0466325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23" y="4440502"/>
            <a:ext cx="1440160" cy="61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8A2C42-3D85-43AB-9945-A6A1418A0E47}"/>
              </a:ext>
            </a:extLst>
          </p:cNvPr>
          <p:cNvGrpSpPr/>
          <p:nvPr/>
        </p:nvGrpSpPr>
        <p:grpSpPr>
          <a:xfrm>
            <a:off x="1213078" y="1188769"/>
            <a:ext cx="9097506" cy="4343066"/>
            <a:chOff x="1333238" y="1056269"/>
            <a:chExt cx="8712968" cy="477863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9E357D-4991-4AB3-B7E4-985A92905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08" b="984"/>
            <a:stretch/>
          </p:blipFill>
          <p:spPr>
            <a:xfrm>
              <a:off x="1333238" y="1494993"/>
              <a:ext cx="8712968" cy="433991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04331E-0783-4A4D-8B9D-4DC93EB30688}"/>
                </a:ext>
              </a:extLst>
            </p:cNvPr>
            <p:cNvSpPr txBox="1"/>
            <p:nvPr/>
          </p:nvSpPr>
          <p:spPr>
            <a:xfrm>
              <a:off x="3644129" y="1056269"/>
              <a:ext cx="40911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R2=</a:t>
              </a:r>
              <a:r>
                <a:rPr lang="pt-BR" b="1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0.65</a:t>
              </a:r>
              <a:r>
                <a:rPr lang="pt-BR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 ; RMSE=</a:t>
              </a:r>
              <a:r>
                <a:rPr lang="pt-BR" b="1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2.49 </a:t>
              </a:r>
              <a:r>
                <a:rPr lang="pt-BR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[V] ; MAE=</a:t>
              </a:r>
              <a:r>
                <a:rPr lang="pt-BR" b="1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2.14 </a:t>
              </a:r>
              <a:r>
                <a:rPr lang="pt-BR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[V]</a:t>
              </a:r>
              <a:endParaRPr lang="en-US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AF1A4B5-FA2A-461B-9CCA-3E46B96CDF47}"/>
              </a:ext>
            </a:extLst>
          </p:cNvPr>
          <p:cNvSpPr/>
          <p:nvPr/>
        </p:nvSpPr>
        <p:spPr>
          <a:xfrm>
            <a:off x="153629" y="153078"/>
            <a:ext cx="10663354" cy="548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962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4. Limite du modèle physique</a:t>
            </a:r>
          </a:p>
        </p:txBody>
      </p:sp>
    </p:spTree>
    <p:extLst>
      <p:ext uri="{BB962C8B-B14F-4D97-AF65-F5344CB8AC3E}">
        <p14:creationId xmlns:p14="http://schemas.microsoft.com/office/powerpoint/2010/main" val="414246651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755842B-598E-4058-A71F-E722316E96F8}"/>
              </a:ext>
            </a:extLst>
          </p:cNvPr>
          <p:cNvGrpSpPr/>
          <p:nvPr/>
        </p:nvGrpSpPr>
        <p:grpSpPr>
          <a:xfrm>
            <a:off x="937295" y="1223863"/>
            <a:ext cx="9433908" cy="4248872"/>
            <a:chOff x="792683" y="885572"/>
            <a:chExt cx="9938296" cy="47090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531664-7E80-4FBD-A5A4-1A3D8E41E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683" y="885572"/>
              <a:ext cx="9938296" cy="47090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327F7B-6504-4472-8AB3-A49782894F47}"/>
                </a:ext>
              </a:extLst>
            </p:cNvPr>
            <p:cNvSpPr txBox="1"/>
            <p:nvPr/>
          </p:nvSpPr>
          <p:spPr>
            <a:xfrm>
              <a:off x="1873399" y="3456111"/>
              <a:ext cx="223224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>
                  <a:solidFill>
                    <a:schemeClr val="tx1"/>
                  </a:solidFill>
                  <a:latin typeface="Arial Narrow" panose="020B0606020202030204" pitchFamily="34" charset="0"/>
                </a:rPr>
                <a:t>Mesures historiques P,Q,V</a:t>
              </a:r>
              <a:endParaRPr lang="fr-FR" b="1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0C0958-09BA-47A6-9777-65BC3FF1A162}"/>
                </a:ext>
              </a:extLst>
            </p:cNvPr>
            <p:cNvSpPr txBox="1"/>
            <p:nvPr/>
          </p:nvSpPr>
          <p:spPr>
            <a:xfrm>
              <a:off x="4249663" y="1151855"/>
              <a:ext cx="288032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>
                  <a:solidFill>
                    <a:schemeClr val="tx1"/>
                  </a:solidFill>
                  <a:latin typeface="Arial Narrow" panose="020B0606020202030204" pitchFamily="34" charset="0"/>
                </a:rPr>
                <a:t>Modèles physiques de simulation</a:t>
              </a:r>
              <a:endParaRPr lang="fr-FR" b="1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366EE9-ECCF-466D-B512-649ADEE96683}"/>
                </a:ext>
              </a:extLst>
            </p:cNvPr>
            <p:cNvSpPr txBox="1"/>
            <p:nvPr/>
          </p:nvSpPr>
          <p:spPr>
            <a:xfrm>
              <a:off x="8426127" y="1511895"/>
              <a:ext cx="2016224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Générations de données </a:t>
              </a:r>
              <a:r>
                <a:rPr lang="fr-FR" sz="14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aux limites des flux de puissances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ED5969-647C-4D60-96B9-298BAEB62197}"/>
                </a:ext>
              </a:extLst>
            </p:cNvPr>
            <p:cNvSpPr txBox="1"/>
            <p:nvPr/>
          </p:nvSpPr>
          <p:spPr>
            <a:xfrm>
              <a:off x="1369343" y="4104183"/>
              <a:ext cx="288032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>
                  <a:solidFill>
                    <a:schemeClr val="tx1"/>
                  </a:solidFill>
                  <a:latin typeface="Arial Narrow" panose="020B0606020202030204" pitchFamily="34" charset="0"/>
                </a:rPr>
                <a:t>Applications secondaires</a:t>
              </a:r>
              <a:endParaRPr lang="fr-FR" b="1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86DF71-B1ED-413D-969B-4B95CA48B1AF}"/>
                </a:ext>
              </a:extLst>
            </p:cNvPr>
            <p:cNvSpPr txBox="1"/>
            <p:nvPr/>
          </p:nvSpPr>
          <p:spPr>
            <a:xfrm>
              <a:off x="1297335" y="4541615"/>
              <a:ext cx="13681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Contrôle optimal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0B8829-D7FB-464D-A37E-4DA8E5E5B08A}"/>
                </a:ext>
              </a:extLst>
            </p:cNvPr>
            <p:cNvSpPr txBox="1"/>
            <p:nvPr/>
          </p:nvSpPr>
          <p:spPr>
            <a:xfrm>
              <a:off x="1332910" y="4849392"/>
              <a:ext cx="13681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>
                  <a:solidFill>
                    <a:schemeClr val="tx1"/>
                  </a:solidFill>
                  <a:latin typeface="Arial Narrow" panose="020B0606020202030204" pitchFamily="34" charset="0"/>
                </a:rPr>
                <a:t>Capacités limites</a:t>
              </a: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5849D4-CA8D-44B7-A381-6DD638417C13}"/>
                </a:ext>
              </a:extLst>
            </p:cNvPr>
            <p:cNvSpPr txBox="1"/>
            <p:nvPr/>
          </p:nvSpPr>
          <p:spPr>
            <a:xfrm>
              <a:off x="4969743" y="3373228"/>
              <a:ext cx="100811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Calibration</a:t>
              </a:r>
              <a:endParaRPr lang="fr-FR" sz="14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9EB732-6ECC-4BFC-A905-D04E8EA11341}"/>
                </a:ext>
              </a:extLst>
            </p:cNvPr>
            <p:cNvSpPr txBox="1"/>
            <p:nvPr/>
          </p:nvSpPr>
          <p:spPr>
            <a:xfrm>
              <a:off x="9179575" y="4229616"/>
              <a:ext cx="136815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Entrainement, test &amp; validation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D8DEB08-102A-411F-8D63-F94AB956DE38}"/>
              </a:ext>
            </a:extLst>
          </p:cNvPr>
          <p:cNvSpPr/>
          <p:nvPr/>
        </p:nvSpPr>
        <p:spPr>
          <a:xfrm>
            <a:off x="153629" y="153078"/>
            <a:ext cx="8200490" cy="548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962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5. Recherche – Publication: méthodologie</a:t>
            </a:r>
          </a:p>
        </p:txBody>
      </p:sp>
    </p:spTree>
    <p:extLst>
      <p:ext uri="{BB962C8B-B14F-4D97-AF65-F5344CB8AC3E}">
        <p14:creationId xmlns:p14="http://schemas.microsoft.com/office/powerpoint/2010/main" val="104199534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D8DEB08-102A-411F-8D63-F94AB956DE38}"/>
              </a:ext>
            </a:extLst>
          </p:cNvPr>
          <p:cNvSpPr/>
          <p:nvPr/>
        </p:nvSpPr>
        <p:spPr>
          <a:xfrm>
            <a:off x="153629" y="153078"/>
            <a:ext cx="8200490" cy="548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962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5. Recherche – Publication: méthodologie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8E49FA-9134-41F1-8B9C-2B9B8BCDF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7"/>
          <a:stretch/>
        </p:blipFill>
        <p:spPr>
          <a:xfrm>
            <a:off x="950340" y="1007839"/>
            <a:ext cx="9622982" cy="4683868"/>
          </a:xfrm>
          <a:prstGeom prst="rect">
            <a:avLst/>
          </a:prstGeom>
        </p:spPr>
      </p:pic>
      <p:graphicFrame>
        <p:nvGraphicFramePr>
          <p:cNvPr id="21" name="Table 6">
            <a:extLst>
              <a:ext uri="{FF2B5EF4-FFF2-40B4-BE49-F238E27FC236}">
                <a16:creationId xmlns:a16="http://schemas.microsoft.com/office/drawing/2014/main" id="{A8457953-E0A6-4A67-829B-49D0A5CDE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279766"/>
              </p:ext>
            </p:extLst>
          </p:nvPr>
        </p:nvGraphicFramePr>
        <p:xfrm>
          <a:off x="1035393" y="1349785"/>
          <a:ext cx="9452877" cy="2779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833">
                  <a:extLst>
                    <a:ext uri="{9D8B030D-6E8A-4147-A177-3AD203B41FA5}">
                      <a16:colId xmlns:a16="http://schemas.microsoft.com/office/drawing/2014/main" val="2760309766"/>
                    </a:ext>
                  </a:extLst>
                </a:gridCol>
                <a:gridCol w="2544838">
                  <a:extLst>
                    <a:ext uri="{9D8B030D-6E8A-4147-A177-3AD203B41FA5}">
                      <a16:colId xmlns:a16="http://schemas.microsoft.com/office/drawing/2014/main" val="541867793"/>
                    </a:ext>
                  </a:extLst>
                </a:gridCol>
                <a:gridCol w="1422643">
                  <a:extLst>
                    <a:ext uri="{9D8B030D-6E8A-4147-A177-3AD203B41FA5}">
                      <a16:colId xmlns:a16="http://schemas.microsoft.com/office/drawing/2014/main" val="2842371885"/>
                    </a:ext>
                  </a:extLst>
                </a:gridCol>
                <a:gridCol w="1722992">
                  <a:extLst>
                    <a:ext uri="{9D8B030D-6E8A-4147-A177-3AD203B41FA5}">
                      <a16:colId xmlns:a16="http://schemas.microsoft.com/office/drawing/2014/main" val="1249146821"/>
                    </a:ext>
                  </a:extLst>
                </a:gridCol>
                <a:gridCol w="1915571">
                  <a:extLst>
                    <a:ext uri="{9D8B030D-6E8A-4147-A177-3AD203B41FA5}">
                      <a16:colId xmlns:a16="http://schemas.microsoft.com/office/drawing/2014/main" val="4109402416"/>
                    </a:ext>
                  </a:extLst>
                </a:gridCol>
              </a:tblGrid>
              <a:tr h="397001">
                <a:tc>
                  <a:txBody>
                    <a:bodyPr/>
                    <a:lstStyle/>
                    <a:p>
                      <a:r>
                        <a:rPr lang="en-US" sz="16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Dataset used</a:t>
                      </a:r>
                      <a:r>
                        <a:rPr lang="en-US" sz="1400" dirty="0"/>
                        <a:t> </a:t>
                      </a:r>
                      <a:r>
                        <a:rPr lang="en-US" sz="1200" b="0" dirty="0"/>
                        <a:t>(nb. days)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RMSE </a:t>
                      </a:r>
                      <a:r>
                        <a:rPr lang="en-US" sz="1600" b="0" dirty="0"/>
                        <a:t>[V]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MAE </a:t>
                      </a:r>
                      <a:r>
                        <a:rPr lang="en-US" sz="1600" b="0" dirty="0"/>
                        <a:t>[V]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R2 </a:t>
                      </a:r>
                      <a:r>
                        <a:rPr lang="en-US" sz="1600" b="0" dirty="0"/>
                        <a:t>[-]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733288"/>
                  </a:ext>
                </a:extLst>
              </a:tr>
              <a:tr h="397001">
                <a:tc>
                  <a:txBody>
                    <a:bodyPr/>
                    <a:lstStyle/>
                    <a:p>
                      <a:r>
                        <a:rPr lang="en-US" sz="1600" dirty="0"/>
                        <a:t>Physic model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None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2.49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2.14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0.650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806585"/>
                  </a:ext>
                </a:extLst>
              </a:tr>
              <a:tr h="397001">
                <a:tc>
                  <a:txBody>
                    <a:bodyPr/>
                    <a:lstStyle/>
                    <a:p>
                      <a:r>
                        <a:rPr lang="en-US" sz="1600" dirty="0"/>
                        <a:t>Model 1 </a:t>
                      </a:r>
                      <a:r>
                        <a:rPr lang="en-US" sz="1100" i="1" dirty="0"/>
                        <a:t>(2.5k)</a:t>
                      </a:r>
                      <a:endParaRPr lang="en-US" sz="1600" i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7 </a:t>
                      </a:r>
                      <a:r>
                        <a:rPr lang="en-US" sz="1100" i="1" dirty="0"/>
                        <a:t>(340 values) - 15min rés.</a:t>
                      </a:r>
                      <a:endParaRPr lang="en-US" sz="1400" i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1.38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1.00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0.890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51651034"/>
                  </a:ext>
                </a:extLst>
              </a:tr>
              <a:tr h="397001">
                <a:tc>
                  <a:txBody>
                    <a:bodyPr/>
                    <a:lstStyle/>
                    <a:p>
                      <a:r>
                        <a:rPr lang="en-US" sz="1600" dirty="0"/>
                        <a:t>Model 2 </a:t>
                      </a:r>
                      <a:r>
                        <a:rPr lang="en-US" sz="1100" i="1" dirty="0"/>
                        <a:t>(5k 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7 </a:t>
                      </a:r>
                      <a:r>
                        <a:rPr lang="en-US" sz="1100" i="1" dirty="0"/>
                        <a:t>(340 values)</a:t>
                      </a:r>
                      <a:r>
                        <a:rPr lang="en-US" sz="1400" i="1" dirty="0"/>
                        <a:t> </a:t>
                      </a:r>
                      <a:r>
                        <a:rPr lang="en-US" sz="1100" i="1" dirty="0"/>
                        <a:t>- 15min rés.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1.36</a:t>
                      </a:r>
                      <a:endParaRPr 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0.900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808735"/>
                  </a:ext>
                </a:extLst>
              </a:tr>
              <a:tr h="397001">
                <a:tc>
                  <a:txBody>
                    <a:bodyPr/>
                    <a:lstStyle/>
                    <a:p>
                      <a:r>
                        <a:rPr lang="en-US" sz="1600" dirty="0"/>
                        <a:t>Model 3 </a:t>
                      </a:r>
                      <a:r>
                        <a:rPr lang="en-US" sz="1100" i="1" dirty="0"/>
                        <a:t>(10k)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 </a:t>
                      </a:r>
                      <a:r>
                        <a:rPr lang="en-US" sz="1100" i="1" dirty="0"/>
                        <a:t>(340 values)</a:t>
                      </a:r>
                      <a:r>
                        <a:rPr lang="en-US" sz="1400" i="1" dirty="0"/>
                        <a:t> </a:t>
                      </a:r>
                      <a:r>
                        <a:rPr lang="en-US" sz="1100" i="1" dirty="0"/>
                        <a:t>- 15min rés.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448634"/>
                  </a:ext>
                </a:extLst>
              </a:tr>
              <a:tr h="397001">
                <a:tc>
                  <a:txBody>
                    <a:bodyPr/>
                    <a:lstStyle/>
                    <a:p>
                      <a:r>
                        <a:rPr lang="en-US" sz="1600" dirty="0"/>
                        <a:t>Model 4 </a:t>
                      </a:r>
                      <a:r>
                        <a:rPr lang="en-US" sz="1100" i="1" dirty="0"/>
                        <a:t>(10k)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 </a:t>
                      </a:r>
                      <a:r>
                        <a:rPr lang="en-US" sz="1100" i="1" dirty="0"/>
                        <a:t>(1000 values) - 1min rés.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0.917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6669373"/>
                  </a:ext>
                </a:extLst>
              </a:tr>
              <a:tr h="397001">
                <a:tc>
                  <a:txBody>
                    <a:bodyPr/>
                    <a:lstStyle/>
                    <a:p>
                      <a:r>
                        <a:rPr lang="en-US" sz="1600" b="1" dirty="0"/>
                        <a:t>Model 5</a:t>
                      </a:r>
                      <a:r>
                        <a:rPr lang="en-US" sz="1600" dirty="0"/>
                        <a:t> </a:t>
                      </a:r>
                      <a:r>
                        <a:rPr lang="en-US" sz="1100" i="1" dirty="0"/>
                        <a:t>(10k)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 </a:t>
                      </a:r>
                      <a:r>
                        <a:rPr lang="en-US" sz="1100" i="1" dirty="0"/>
                        <a:t>(2000 values) - 1/15min rés.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0.941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67778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33A5A4E-FA03-4B6D-9F4D-C239C5E32D83}"/>
              </a:ext>
            </a:extLst>
          </p:cNvPr>
          <p:cNvSpPr txBox="1"/>
          <p:nvPr/>
        </p:nvSpPr>
        <p:spPr>
          <a:xfrm rot="16200000">
            <a:off x="153007" y="3116381"/>
            <a:ext cx="122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Tension [V]</a:t>
            </a:r>
          </a:p>
        </p:txBody>
      </p:sp>
    </p:spTree>
    <p:extLst>
      <p:ext uri="{BB962C8B-B14F-4D97-AF65-F5344CB8AC3E}">
        <p14:creationId xmlns:p14="http://schemas.microsoft.com/office/powerpoint/2010/main" val="5056260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D8DEB08-102A-411F-8D63-F94AB956DE38}"/>
              </a:ext>
            </a:extLst>
          </p:cNvPr>
          <p:cNvSpPr/>
          <p:nvPr/>
        </p:nvSpPr>
        <p:spPr>
          <a:xfrm>
            <a:off x="153629" y="153078"/>
            <a:ext cx="8200490" cy="548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962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5. Recherche – Publication: méthodologie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3A5A4E-FA03-4B6D-9F4D-C239C5E32D83}"/>
              </a:ext>
            </a:extLst>
          </p:cNvPr>
          <p:cNvSpPr txBox="1"/>
          <p:nvPr/>
        </p:nvSpPr>
        <p:spPr>
          <a:xfrm rot="16200000">
            <a:off x="153007" y="3116381"/>
            <a:ext cx="122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Tension [V]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4AE71-4FFF-4711-98B1-FFEC20314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6" r="48875" b="50885"/>
          <a:stretch/>
        </p:blipFill>
        <p:spPr>
          <a:xfrm>
            <a:off x="6728167" y="2447999"/>
            <a:ext cx="4481381" cy="195383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266C8D3-EFC0-48C7-8FBA-33071DF154FC}"/>
              </a:ext>
            </a:extLst>
          </p:cNvPr>
          <p:cNvGrpSpPr/>
          <p:nvPr/>
        </p:nvGrpSpPr>
        <p:grpSpPr>
          <a:xfrm>
            <a:off x="134334" y="1711134"/>
            <a:ext cx="6147159" cy="3583266"/>
            <a:chOff x="97682" y="1943943"/>
            <a:chExt cx="6147159" cy="35832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BF2495-F2F9-4410-9E34-FB1DF0C36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505" t="1586" r="10508" b="-1"/>
            <a:stretch/>
          </p:blipFill>
          <p:spPr>
            <a:xfrm>
              <a:off x="97682" y="1943943"/>
              <a:ext cx="6147159" cy="327548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33B441-5CA2-4F9E-998D-7DA1F8B781AF}"/>
                </a:ext>
              </a:extLst>
            </p:cNvPr>
            <p:cNvSpPr txBox="1"/>
            <p:nvPr/>
          </p:nvSpPr>
          <p:spPr>
            <a:xfrm>
              <a:off x="2902652" y="5219432"/>
              <a:ext cx="5372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/>
                  </a:solidFill>
                </a:rPr>
                <a:t>p.u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837373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FDD2E03-F556-42AD-9E94-0AEB72B38602}"/>
              </a:ext>
            </a:extLst>
          </p:cNvPr>
          <p:cNvSpPr txBox="1"/>
          <p:nvPr/>
        </p:nvSpPr>
        <p:spPr>
          <a:xfrm>
            <a:off x="7128026" y="1223863"/>
            <a:ext cx="3940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Arial Narrow" panose="020B0606020202030204" pitchFamily="34" charset="0"/>
              </a:rPr>
              <a:t>Revenue annuel du « </a:t>
            </a:r>
            <a:r>
              <a:rPr lang="fr-FR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feed</a:t>
            </a:r>
            <a:r>
              <a:rPr lang="fr-FR" b="1" dirty="0">
                <a:solidFill>
                  <a:schemeClr val="tx1"/>
                </a:solidFill>
                <a:latin typeface="Arial Narrow" panose="020B0606020202030204" pitchFamily="34" charset="0"/>
              </a:rPr>
              <a:t>-in » solaire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244101-81DE-4DC4-A6F7-5F4FD51FB96B}"/>
              </a:ext>
            </a:extLst>
          </p:cNvPr>
          <p:cNvGrpSpPr/>
          <p:nvPr/>
        </p:nvGrpSpPr>
        <p:grpSpPr>
          <a:xfrm>
            <a:off x="89617" y="1511895"/>
            <a:ext cx="5516914" cy="4009997"/>
            <a:chOff x="164294" y="1775425"/>
            <a:chExt cx="5516914" cy="4009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5E8A08-3040-47AB-A55E-F9C0E4ED8700}"/>
                </a:ext>
              </a:extLst>
            </p:cNvPr>
            <p:cNvSpPr txBox="1"/>
            <p:nvPr/>
          </p:nvSpPr>
          <p:spPr>
            <a:xfrm rot="16200000">
              <a:off x="-282302" y="3691541"/>
              <a:ext cx="1200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/>
                  </a:solidFill>
                  <a:latin typeface="Arial Narrow" panose="020B0606020202030204" pitchFamily="34" charset="0"/>
                </a:rPr>
                <a:t>Puissance [kW]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7D98C6-25C6-4502-A8FF-E28134209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812" y="1775425"/>
              <a:ext cx="5151396" cy="4009997"/>
            </a:xfrm>
            <a:prstGeom prst="rect">
              <a:avLst/>
            </a:prstGeom>
          </p:spPr>
        </p:pic>
      </p:grp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135D6E4-05BD-4D6F-AAFB-11A625AE55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0523539"/>
              </p:ext>
            </p:extLst>
          </p:nvPr>
        </p:nvGraphicFramePr>
        <p:xfrm>
          <a:off x="5946141" y="1764488"/>
          <a:ext cx="5649787" cy="4139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A7378090-6EE2-4ED0-A047-B7952E972994}"/>
              </a:ext>
            </a:extLst>
          </p:cNvPr>
          <p:cNvSpPr/>
          <p:nvPr/>
        </p:nvSpPr>
        <p:spPr>
          <a:xfrm>
            <a:off x="8498135" y="2231975"/>
            <a:ext cx="211196" cy="280370"/>
          </a:xfrm>
          <a:prstGeom prst="star5">
            <a:avLst>
              <a:gd name="adj" fmla="val 1785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24238C-B848-4270-A636-5CB8E6288A74}"/>
              </a:ext>
            </a:extLst>
          </p:cNvPr>
          <p:cNvSpPr/>
          <p:nvPr/>
        </p:nvSpPr>
        <p:spPr>
          <a:xfrm>
            <a:off x="153629" y="153078"/>
            <a:ext cx="6439328" cy="548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962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5. Recherche – Résultats bridages</a:t>
            </a:r>
          </a:p>
        </p:txBody>
      </p:sp>
    </p:spTree>
    <p:extLst>
      <p:ext uri="{BB962C8B-B14F-4D97-AF65-F5344CB8AC3E}">
        <p14:creationId xmlns:p14="http://schemas.microsoft.com/office/powerpoint/2010/main" val="408741281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190890-ACA5-4B65-B032-5208685EF1EC}"/>
              </a:ext>
            </a:extLst>
          </p:cNvPr>
          <p:cNvGrpSpPr/>
          <p:nvPr/>
        </p:nvGrpSpPr>
        <p:grpSpPr>
          <a:xfrm>
            <a:off x="899486" y="987288"/>
            <a:ext cx="9755262" cy="4775798"/>
            <a:chOff x="1038633" y="1121172"/>
            <a:chExt cx="9483175" cy="50081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620D46-B342-4DD6-936D-334D939E8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8633" y="1121172"/>
              <a:ext cx="9483175" cy="5008142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B25E1B-9433-48EB-A37F-6E1BF225A6AF}"/>
                </a:ext>
              </a:extLst>
            </p:cNvPr>
            <p:cNvSpPr/>
            <p:nvPr/>
          </p:nvSpPr>
          <p:spPr>
            <a:xfrm>
              <a:off x="2549341" y="3159419"/>
              <a:ext cx="1010920" cy="97028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C8C74B0-C1AF-449A-B822-AEC3F75657FA}"/>
                </a:ext>
              </a:extLst>
            </p:cNvPr>
            <p:cNvSpPr/>
            <p:nvPr/>
          </p:nvSpPr>
          <p:spPr>
            <a:xfrm>
              <a:off x="5780220" y="3159419"/>
              <a:ext cx="1010920" cy="97028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82CEEDA-63D7-4EAB-9C31-0FD9BA25C521}"/>
                </a:ext>
              </a:extLst>
            </p:cNvPr>
            <p:cNvCxnSpPr>
              <a:cxnSpLocks/>
            </p:cNvCxnSpPr>
            <p:nvPr/>
          </p:nvCxnSpPr>
          <p:spPr>
            <a:xfrm>
              <a:off x="6638741" y="4009684"/>
              <a:ext cx="802640" cy="61976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70D0B9-5142-4AE4-AC5A-A982CD9790E0}"/>
                </a:ext>
              </a:extLst>
            </p:cNvPr>
            <p:cNvSpPr/>
            <p:nvPr/>
          </p:nvSpPr>
          <p:spPr>
            <a:xfrm>
              <a:off x="7699646" y="4365287"/>
              <a:ext cx="187506" cy="98308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rgbClr val="FF0000">
                  <a:alpha val="2196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7338E3-566B-4FB6-92C3-00B71C65737B}"/>
                </a:ext>
              </a:extLst>
            </p:cNvPr>
            <p:cNvSpPr/>
            <p:nvPr/>
          </p:nvSpPr>
          <p:spPr>
            <a:xfrm rot="5400000">
              <a:off x="7636325" y="4082711"/>
              <a:ext cx="295912" cy="269241"/>
            </a:xfrm>
            <a:prstGeom prst="rect">
              <a:avLst/>
            </a:prstGeom>
            <a:solidFill>
              <a:srgbClr val="FFC000">
                <a:alpha val="81961"/>
              </a:srgbClr>
            </a:solidFill>
            <a:ln>
              <a:solidFill>
                <a:srgbClr val="FFC000">
                  <a:alpha val="2196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EDA470-A221-408F-8897-38D0AE09D84B}"/>
                </a:ext>
              </a:extLst>
            </p:cNvPr>
            <p:cNvSpPr/>
            <p:nvPr/>
          </p:nvSpPr>
          <p:spPr>
            <a:xfrm rot="5400000">
              <a:off x="7669662" y="3764722"/>
              <a:ext cx="229237" cy="440394"/>
            </a:xfrm>
            <a:prstGeom prst="rect">
              <a:avLst/>
            </a:prstGeom>
            <a:solidFill>
              <a:srgbClr val="FFC000">
                <a:alpha val="81961"/>
              </a:srgbClr>
            </a:solidFill>
            <a:ln>
              <a:solidFill>
                <a:srgbClr val="FFC000">
                  <a:alpha val="2196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3E96EEF-899C-4120-965A-FFF500762A6B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2334288" y="3644559"/>
              <a:ext cx="215053" cy="10350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C29001-21A5-4C8E-9241-A1668EC8C40B}"/>
                </a:ext>
              </a:extLst>
            </p:cNvPr>
            <p:cNvSpPr/>
            <p:nvPr/>
          </p:nvSpPr>
          <p:spPr>
            <a:xfrm rot="5400000">
              <a:off x="1661779" y="3619941"/>
              <a:ext cx="229237" cy="440394"/>
            </a:xfrm>
            <a:prstGeom prst="rect">
              <a:avLst/>
            </a:prstGeom>
            <a:solidFill>
              <a:srgbClr val="FFC000">
                <a:alpha val="81961"/>
              </a:srgbClr>
            </a:solidFill>
            <a:ln>
              <a:solidFill>
                <a:srgbClr val="FFC000">
                  <a:alpha val="2196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599AE7-0F2F-4DB4-9E08-C14F265950B0}"/>
                </a:ext>
              </a:extLst>
            </p:cNvPr>
            <p:cNvSpPr/>
            <p:nvPr/>
          </p:nvSpPr>
          <p:spPr>
            <a:xfrm rot="5400000">
              <a:off x="2242815" y="3720995"/>
              <a:ext cx="198968" cy="712109"/>
            </a:xfrm>
            <a:prstGeom prst="rect">
              <a:avLst/>
            </a:prstGeom>
            <a:solidFill>
              <a:srgbClr val="FFC000">
                <a:alpha val="81961"/>
              </a:srgbClr>
            </a:solidFill>
            <a:ln>
              <a:solidFill>
                <a:srgbClr val="FFC000">
                  <a:alpha val="2196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8044D7-9198-4829-9C70-01E8D9F4D9C3}"/>
                </a:ext>
              </a:extLst>
            </p:cNvPr>
            <p:cNvSpPr/>
            <p:nvPr/>
          </p:nvSpPr>
          <p:spPr>
            <a:xfrm>
              <a:off x="9816576" y="3099095"/>
              <a:ext cx="440395" cy="97028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5EEEBB5-F3B9-4B0D-BA47-D2F2BF77311E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9651182" y="3584235"/>
              <a:ext cx="165394" cy="21272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401FAA-42FC-453D-9ECB-DFD5BAF790F1}"/>
                </a:ext>
              </a:extLst>
            </p:cNvPr>
            <p:cNvSpPr/>
            <p:nvPr/>
          </p:nvSpPr>
          <p:spPr>
            <a:xfrm rot="5400000">
              <a:off x="9476760" y="3854150"/>
              <a:ext cx="295900" cy="586339"/>
            </a:xfrm>
            <a:prstGeom prst="rect">
              <a:avLst/>
            </a:prstGeom>
            <a:solidFill>
              <a:srgbClr val="FFC000">
                <a:alpha val="81961"/>
              </a:srgbClr>
            </a:solidFill>
            <a:ln>
              <a:solidFill>
                <a:srgbClr val="FFC000">
                  <a:alpha val="2196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8CFD47-1AAC-413F-AA32-CC913FF8F099}"/>
                </a:ext>
              </a:extLst>
            </p:cNvPr>
            <p:cNvSpPr/>
            <p:nvPr/>
          </p:nvSpPr>
          <p:spPr>
            <a:xfrm rot="5400000">
              <a:off x="9533017" y="4252342"/>
              <a:ext cx="183386" cy="269242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rgbClr val="FF0000">
                  <a:alpha val="1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D182AED-2110-4F73-96EC-773019CFF3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4034" y="3256375"/>
              <a:ext cx="8918331" cy="9600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1CC0D08-BDB4-41C2-AE0F-6F91EF7D557A}"/>
              </a:ext>
            </a:extLst>
          </p:cNvPr>
          <p:cNvSpPr/>
          <p:nvPr/>
        </p:nvSpPr>
        <p:spPr>
          <a:xfrm>
            <a:off x="153629" y="153078"/>
            <a:ext cx="8128482" cy="548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962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5. Recherche – Résultats du contrôle «naïf»</a:t>
            </a:r>
          </a:p>
        </p:txBody>
      </p:sp>
    </p:spTree>
    <p:extLst>
      <p:ext uri="{BB962C8B-B14F-4D97-AF65-F5344CB8AC3E}">
        <p14:creationId xmlns:p14="http://schemas.microsoft.com/office/powerpoint/2010/main" val="68067136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269EA3-A001-4CD9-849B-E917E88D7506}"/>
              </a:ext>
            </a:extLst>
          </p:cNvPr>
          <p:cNvSpPr/>
          <p:nvPr/>
        </p:nvSpPr>
        <p:spPr>
          <a:xfrm>
            <a:off x="153629" y="153078"/>
            <a:ext cx="10663354" cy="548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962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5. Recherche – Résultats contrôle «smart»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1321A5-D168-4FD3-A128-1650F50CAF09}"/>
              </a:ext>
            </a:extLst>
          </p:cNvPr>
          <p:cNvGrpSpPr/>
          <p:nvPr/>
        </p:nvGrpSpPr>
        <p:grpSpPr>
          <a:xfrm>
            <a:off x="937295" y="821512"/>
            <a:ext cx="9361040" cy="4902531"/>
            <a:chOff x="1369343" y="737888"/>
            <a:chExt cx="9257414" cy="534489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EA657BE-A049-4B0B-9DAC-F4B777165EA1}"/>
                </a:ext>
              </a:extLst>
            </p:cNvPr>
            <p:cNvGrpSpPr/>
            <p:nvPr/>
          </p:nvGrpSpPr>
          <p:grpSpPr>
            <a:xfrm>
              <a:off x="1369343" y="737888"/>
              <a:ext cx="9257414" cy="5344894"/>
              <a:chOff x="1369343" y="737888"/>
              <a:chExt cx="9257414" cy="5344894"/>
            </a:xfrm>
          </p:grpSpPr>
          <p:sp>
            <p:nvSpPr>
              <p:cNvPr id="3" name="Titre 1">
                <a:extLst>
                  <a:ext uri="{FF2B5EF4-FFF2-40B4-BE49-F238E27FC236}">
                    <a16:creationId xmlns:a16="http://schemas.microsoft.com/office/drawing/2014/main" id="{1643BF43-723B-41BA-8FB7-1B32F0F2A2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5356" y="737888"/>
                <a:ext cx="3683684" cy="5481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Abadi" panose="020B06040201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fr-CH" sz="2000" dirty="0"/>
                  <a:t>Contrôle optimal - </a:t>
                </a:r>
                <a:r>
                  <a:rPr lang="fr-CH" sz="2000" b="1" i="1" dirty="0"/>
                  <a:t>smart</a:t>
                </a:r>
                <a:endParaRPr lang="fr-FR" sz="2000" i="1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0B94F81-2616-4F87-84A9-14C6B3F89C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521" r="1453"/>
              <a:stretch/>
            </p:blipFill>
            <p:spPr>
              <a:xfrm>
                <a:off x="1369343" y="1236016"/>
                <a:ext cx="9257414" cy="4846766"/>
              </a:xfrm>
              <a:prstGeom prst="rect">
                <a:avLst/>
              </a:prstGeom>
            </p:spPr>
          </p:pic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CCFE096-B191-431E-BFF8-ED5C66CA6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4888" y="5543702"/>
              <a:ext cx="0" cy="313834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0FF8ABD-1BEC-4CCD-8B32-0C4720755C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9222" y="5482120"/>
              <a:ext cx="0" cy="305179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6F4402-5E1D-42FE-85BF-E12B00F74788}"/>
                </a:ext>
              </a:extLst>
            </p:cNvPr>
            <p:cNvCxnSpPr/>
            <p:nvPr/>
          </p:nvCxnSpPr>
          <p:spPr>
            <a:xfrm>
              <a:off x="1830318" y="3746151"/>
              <a:ext cx="8472285" cy="0"/>
            </a:xfrm>
            <a:prstGeom prst="line">
              <a:avLst/>
            </a:prstGeom>
            <a:ln w="38100">
              <a:solidFill>
                <a:srgbClr val="FF0000">
                  <a:alpha val="4902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EA5101C-7802-4A41-98D7-A8615ACB5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6830" y="4427799"/>
              <a:ext cx="0" cy="32430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918E815-49FD-47B8-B715-50BB93E91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5254" y="4247591"/>
              <a:ext cx="0" cy="32430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 descr="Checkmark">
              <a:extLst>
                <a:ext uri="{FF2B5EF4-FFF2-40B4-BE49-F238E27FC236}">
                  <a16:creationId xmlns:a16="http://schemas.microsoft.com/office/drawing/2014/main" id="{5D3758BE-4FC2-4DC1-A516-9252A34A2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34404" y="3276152"/>
              <a:ext cx="383247" cy="383247"/>
            </a:xfrm>
            <a:prstGeom prst="rect">
              <a:avLst/>
            </a:prstGeom>
          </p:spPr>
        </p:pic>
        <p:pic>
          <p:nvPicPr>
            <p:cNvPr id="11" name="Graphic 10" descr="Checkmark">
              <a:extLst>
                <a:ext uri="{FF2B5EF4-FFF2-40B4-BE49-F238E27FC236}">
                  <a16:creationId xmlns:a16="http://schemas.microsoft.com/office/drawing/2014/main" id="{788502B6-2283-48AD-B064-86180F02C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47773" y="3276152"/>
              <a:ext cx="383247" cy="383247"/>
            </a:xfrm>
            <a:prstGeom prst="rect">
              <a:avLst/>
            </a:prstGeom>
          </p:spPr>
        </p:pic>
        <p:pic>
          <p:nvPicPr>
            <p:cNvPr id="12" name="Graphic 11" descr="Checkmark">
              <a:extLst>
                <a:ext uri="{FF2B5EF4-FFF2-40B4-BE49-F238E27FC236}">
                  <a16:creationId xmlns:a16="http://schemas.microsoft.com/office/drawing/2014/main" id="{6A91356D-5FCF-431F-B908-C9458CBB2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06211" y="3167785"/>
              <a:ext cx="383247" cy="383247"/>
            </a:xfrm>
            <a:prstGeom prst="rect">
              <a:avLst/>
            </a:prstGeom>
          </p:spPr>
        </p:pic>
        <p:pic>
          <p:nvPicPr>
            <p:cNvPr id="13" name="Graphic 12" descr="Checkmark">
              <a:extLst>
                <a:ext uri="{FF2B5EF4-FFF2-40B4-BE49-F238E27FC236}">
                  <a16:creationId xmlns:a16="http://schemas.microsoft.com/office/drawing/2014/main" id="{C8D47FA3-93FF-4C81-9F05-F2B805F91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24418" y="3328654"/>
              <a:ext cx="383247" cy="383247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F0D074-DE73-4E5F-A5B8-463E6C087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2720" y="3103867"/>
              <a:ext cx="8640960" cy="6014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642513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D096A3-3852-4C3B-90FA-BCF046DDDE2B}"/>
              </a:ext>
            </a:extLst>
          </p:cNvPr>
          <p:cNvSpPr/>
          <p:nvPr/>
        </p:nvSpPr>
        <p:spPr>
          <a:xfrm>
            <a:off x="153629" y="153078"/>
            <a:ext cx="10663354" cy="548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962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5. Recherche – Publication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10968-2579-48AB-AF71-26946262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85" y="1799927"/>
            <a:ext cx="6835732" cy="3734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C499C8-0731-4B46-BFA6-AD7F9233649E}"/>
              </a:ext>
            </a:extLst>
          </p:cNvPr>
          <p:cNvSpPr txBox="1"/>
          <p:nvPr/>
        </p:nvSpPr>
        <p:spPr>
          <a:xfrm>
            <a:off x="632285" y="1298712"/>
            <a:ext cx="5397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https://ieeexplore.ieee.org/document/9692831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86851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F6DF1B-B370-441E-AFF4-24BFAED4B72F}"/>
              </a:ext>
            </a:extLst>
          </p:cNvPr>
          <p:cNvSpPr/>
          <p:nvPr/>
        </p:nvSpPr>
        <p:spPr>
          <a:xfrm>
            <a:off x="153629" y="153078"/>
            <a:ext cx="10663354" cy="548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962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5. Ressources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B1862-7609-4404-8AAC-B0EAE994F870}"/>
              </a:ext>
            </a:extLst>
          </p:cNvPr>
          <p:cNvSpPr txBox="1"/>
          <p:nvPr/>
        </p:nvSpPr>
        <p:spPr>
          <a:xfrm>
            <a:off x="577255" y="1295871"/>
            <a:ext cx="10663354" cy="4005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chemeClr val="tx1"/>
                </a:solidFill>
                <a:latin typeface="+mj-lt"/>
              </a:rPr>
              <a:t>More about energy power systems: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+mj-lt"/>
              </a:rPr>
              <a:t>ETHZ :</a:t>
            </a:r>
            <a:r>
              <a:rPr lang="en-GB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GB" dirty="0">
                <a:solidFill>
                  <a:schemeClr val="accent2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Energy modelling1</a:t>
            </a:r>
            <a:r>
              <a:rPr lang="en-GB" dirty="0">
                <a:solidFill>
                  <a:schemeClr val="accent2"/>
                </a:solidFill>
                <a:latin typeface="+mj-lt"/>
              </a:rPr>
              <a:t> ; </a:t>
            </a:r>
            <a:r>
              <a:rPr lang="en-GB" dirty="0">
                <a:solidFill>
                  <a:schemeClr val="accent2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Energy modelling2</a:t>
            </a:r>
            <a:endParaRPr lang="en-GB" dirty="0">
              <a:solidFill>
                <a:schemeClr val="accent2"/>
              </a:solidFill>
              <a:latin typeface="+mj-lt"/>
            </a:endParaRP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+mj-lt"/>
              </a:rPr>
              <a:t>DTU (Energy Summer Schools) : </a:t>
            </a:r>
            <a:r>
              <a:rPr lang="en-GB" dirty="0" err="1">
                <a:solidFill>
                  <a:schemeClr val="accent2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videos+slides+codes</a:t>
            </a:r>
            <a:endParaRPr lang="en-GB" dirty="0">
              <a:solidFill>
                <a:schemeClr val="accent2"/>
              </a:solidFill>
              <a:latin typeface="+mj-lt"/>
            </a:endParaRPr>
          </a:p>
          <a:p>
            <a:endParaRPr lang="en-GB" sz="1400" u="sng" dirty="0">
              <a:solidFill>
                <a:schemeClr val="accent2"/>
              </a:solidFill>
              <a:latin typeface="+mj-lt"/>
            </a:endParaRPr>
          </a:p>
          <a:p>
            <a:r>
              <a:rPr lang="en-GB" b="1" u="sng" dirty="0">
                <a:solidFill>
                  <a:schemeClr val="tx1"/>
                </a:solidFill>
                <a:latin typeface="+mj-lt"/>
              </a:rPr>
              <a:t>For ML enthusiast: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latin typeface="+mj-lt"/>
              </a:rPr>
              <a:t>Udemy course : </a:t>
            </a:r>
            <a:r>
              <a:rPr lang="en-GB" i="0" dirty="0">
                <a:solidFill>
                  <a:schemeClr val="accent2"/>
                </a:solidFill>
                <a:effectLst/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 Learning A-Z™: Hands-On Python &amp; R In Data Science</a:t>
            </a:r>
            <a:endParaRPr lang="en-GB" i="0" dirty="0">
              <a:solidFill>
                <a:schemeClr val="accent2"/>
              </a:solidFill>
              <a:effectLst/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latin typeface="+mj-lt"/>
              </a:rPr>
              <a:t>MIT 6.S191 :</a:t>
            </a:r>
            <a:r>
              <a:rPr lang="en-GB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GB" dirty="0">
                <a:solidFill>
                  <a:schemeClr val="accent2"/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Deep Learning </a:t>
            </a:r>
            <a:endParaRPr lang="en-GB" i="0" dirty="0">
              <a:solidFill>
                <a:schemeClr val="accent2"/>
              </a:solidFill>
              <a:effectLst/>
              <a:latin typeface="+mj-lt"/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b="1" u="sng" dirty="0">
                <a:solidFill>
                  <a:schemeClr val="tx1"/>
                </a:solidFill>
              </a:rPr>
              <a:t>Some cool stuffs:</a:t>
            </a:r>
          </a:p>
          <a:p>
            <a:pPr marL="457200" indent="-457200">
              <a:buFont typeface="+mj-lt"/>
              <a:buAutoNum type="arabicPeriod"/>
            </a:pPr>
            <a:r>
              <a:rPr lang="en-GB" u="sng" dirty="0">
                <a:solidFill>
                  <a:schemeClr val="accent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https://replicate.com/explore</a:t>
            </a:r>
            <a:endParaRPr lang="en-GB" u="sng" dirty="0">
              <a:solidFill>
                <a:schemeClr val="accent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u="sng" dirty="0">
                <a:solidFill>
                  <a:schemeClr val="accent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https://huggingface.co/spaces</a:t>
            </a:r>
            <a:endParaRPr lang="en-GB" u="sng" dirty="0">
              <a:solidFill>
                <a:schemeClr val="accent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u="sng" dirty="0">
                <a:solidFill>
                  <a:schemeClr val="accent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Lex Podcast</a:t>
            </a:r>
            <a:endParaRPr lang="en-GB" u="sng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endParaRPr lang="en-GB" b="1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10066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F6DF1B-B370-441E-AFF4-24BFAED4B72F}"/>
              </a:ext>
            </a:extLst>
          </p:cNvPr>
          <p:cNvSpPr/>
          <p:nvPr/>
        </p:nvSpPr>
        <p:spPr>
          <a:xfrm>
            <a:off x="153629" y="153078"/>
            <a:ext cx="10663354" cy="548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962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5. Install </a:t>
            </a:r>
            <a:r>
              <a:rPr lang="fr-CH" sz="2962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locally</a:t>
            </a:r>
            <a:r>
              <a:rPr lang="fr-CH" sz="2962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(Anaconda + spyder)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B1862-7609-4404-8AAC-B0EAE994F870}"/>
              </a:ext>
            </a:extLst>
          </p:cNvPr>
          <p:cNvSpPr txBox="1"/>
          <p:nvPr/>
        </p:nvSpPr>
        <p:spPr>
          <a:xfrm>
            <a:off x="488052" y="1223863"/>
            <a:ext cx="10205294" cy="1420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fr-CH" dirty="0">
                <a:solidFill>
                  <a:schemeClr val="tx1"/>
                </a:solidFill>
              </a:rPr>
              <a:t>Installer Anaconda : </a:t>
            </a:r>
            <a:r>
              <a:rPr lang="fr-CH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https://www.anaconda.com/products/individual#Downloads</a:t>
            </a:r>
            <a:endParaRPr lang="fr-CH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CH" dirty="0">
                <a:solidFill>
                  <a:schemeClr val="tx1"/>
                </a:solidFill>
              </a:rPr>
              <a:t>Ouvrir Anaconda-Navigator après l’installation de anaconda et créer un </a:t>
            </a:r>
            <a:r>
              <a:rPr lang="fr-CH" dirty="0" err="1">
                <a:solidFill>
                  <a:schemeClr val="tx1"/>
                </a:solidFill>
              </a:rPr>
              <a:t>environnment</a:t>
            </a:r>
            <a:endParaRPr lang="fr-CH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fr-CH" u="sng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FCE86E-8752-46E5-A456-FD1D1DD72947}"/>
              </a:ext>
            </a:extLst>
          </p:cNvPr>
          <p:cNvGrpSpPr/>
          <p:nvPr/>
        </p:nvGrpSpPr>
        <p:grpSpPr>
          <a:xfrm>
            <a:off x="771487" y="2570930"/>
            <a:ext cx="9980688" cy="2942497"/>
            <a:chOff x="597756" y="2631259"/>
            <a:chExt cx="11375553" cy="31063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48FF70-058D-4CE3-A284-C821F20B5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756" y="2631259"/>
              <a:ext cx="5332032" cy="310634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7D4B76-65DD-45C2-88EF-DE33170AB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1944" y="2631259"/>
              <a:ext cx="5831365" cy="3029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315580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5B81C9-89D8-4DD3-AB02-8B3D29BDBB2C}"/>
              </a:ext>
            </a:extLst>
          </p:cNvPr>
          <p:cNvSpPr txBox="1"/>
          <p:nvPr/>
        </p:nvSpPr>
        <p:spPr>
          <a:xfrm>
            <a:off x="361231" y="1079847"/>
            <a:ext cx="11018416" cy="4048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CH" sz="22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Problématique</a:t>
            </a:r>
            <a:r>
              <a:rPr lang="fr-CH" sz="220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de l’intégration des énergies renouvelables dans le réseau électrique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CH" sz="22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Optimisation linéaire </a:t>
            </a:r>
            <a:r>
              <a:rPr lang="fr-CH" sz="220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pour le dimensionnement des systèmes de stockage </a:t>
            </a:r>
            <a:r>
              <a:rPr lang="fr-CH" sz="2200" i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(Tp1, Tp2)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CH" sz="22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Modélisation et simulation </a:t>
            </a:r>
            <a:r>
              <a:rPr lang="fr-CH" sz="220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des réseaux électriques </a:t>
            </a:r>
            <a:r>
              <a:rPr lang="fr-CH" sz="2200" i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(Tp3)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CH" sz="22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Limite</a:t>
            </a:r>
            <a:r>
              <a:rPr lang="fr-CH" sz="220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du modèle physique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CH" sz="22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Modèle de réseau électrique amélioré </a:t>
            </a:r>
            <a:r>
              <a:rPr lang="fr-CH" sz="220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: Physique + Data + Machine Learning </a:t>
            </a:r>
            <a:r>
              <a:rPr lang="fr-CH" sz="2200" i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(recherche appliquée)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fr-CH" sz="22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Application</a:t>
            </a:r>
            <a:r>
              <a:rPr lang="fr-CH" sz="220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pour dimensionnement optimale (FMA SA)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830557-0E98-4ED4-9D52-9D7557170D26}"/>
              </a:ext>
            </a:extLst>
          </p:cNvPr>
          <p:cNvSpPr/>
          <p:nvPr/>
        </p:nvSpPr>
        <p:spPr>
          <a:xfrm>
            <a:off x="145207" y="215751"/>
            <a:ext cx="5028160" cy="548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962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Table des matières</a:t>
            </a:r>
          </a:p>
        </p:txBody>
      </p:sp>
    </p:spTree>
    <p:extLst>
      <p:ext uri="{BB962C8B-B14F-4D97-AF65-F5344CB8AC3E}">
        <p14:creationId xmlns:p14="http://schemas.microsoft.com/office/powerpoint/2010/main" val="14223922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6071D2E-4059-4033-9768-EB995F020BA8}"/>
              </a:ext>
            </a:extLst>
          </p:cNvPr>
          <p:cNvGrpSpPr/>
          <p:nvPr/>
        </p:nvGrpSpPr>
        <p:grpSpPr>
          <a:xfrm>
            <a:off x="2493126" y="1132129"/>
            <a:ext cx="6537409" cy="1763381"/>
            <a:chOff x="2758168" y="965698"/>
            <a:chExt cx="6675663" cy="19990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FEBCD7-2347-4A43-BDFD-C93177D9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8168" y="965698"/>
              <a:ext cx="6675663" cy="1875913"/>
            </a:xfrm>
            <a:prstGeom prst="rect">
              <a:avLst/>
            </a:prstGeom>
          </p:spPr>
        </p:pic>
        <p:sp>
          <p:nvSpPr>
            <p:cNvPr id="6" name="TextBox 5">
              <a:hlinkClick r:id="rId4"/>
              <a:extLst>
                <a:ext uri="{FF2B5EF4-FFF2-40B4-BE49-F238E27FC236}">
                  <a16:creationId xmlns:a16="http://schemas.microsoft.com/office/drawing/2014/main" id="{BB3C0D1E-6379-4E76-93CA-08F336F8D9AC}"/>
                </a:ext>
              </a:extLst>
            </p:cNvPr>
            <p:cNvSpPr txBox="1"/>
            <p:nvPr/>
          </p:nvSpPr>
          <p:spPr>
            <a:xfrm>
              <a:off x="2758168" y="2718500"/>
              <a:ext cx="6896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i="1" dirty="0">
                  <a:latin typeface="Arial Narrow" panose="020B0606020202030204" pitchFamily="34" charset="0"/>
                </a:rPr>
                <a:t>Référence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E0E8644E-AAC1-4D98-B1A5-7A3CE827AF0A}"/>
              </a:ext>
            </a:extLst>
          </p:cNvPr>
          <p:cNvSpPr/>
          <p:nvPr/>
        </p:nvSpPr>
        <p:spPr bwMode="auto">
          <a:xfrm>
            <a:off x="5657571" y="2248362"/>
            <a:ext cx="208518" cy="216024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0CC6E9-C956-4E8F-A924-9A127AAE270C}"/>
              </a:ext>
            </a:extLst>
          </p:cNvPr>
          <p:cNvSpPr/>
          <p:nvPr/>
        </p:nvSpPr>
        <p:spPr bwMode="auto">
          <a:xfrm>
            <a:off x="6316921" y="2244701"/>
            <a:ext cx="208518" cy="216024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23F03B-1933-405F-98B7-B90A1D00B4AC}"/>
              </a:ext>
            </a:extLst>
          </p:cNvPr>
          <p:cNvSpPr/>
          <p:nvPr/>
        </p:nvSpPr>
        <p:spPr bwMode="auto">
          <a:xfrm>
            <a:off x="7236255" y="2245165"/>
            <a:ext cx="208518" cy="216024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5D35FEA-63D4-4464-A3AE-FEE22B134357}"/>
              </a:ext>
            </a:extLst>
          </p:cNvPr>
          <p:cNvSpPr/>
          <p:nvPr/>
        </p:nvSpPr>
        <p:spPr bwMode="auto">
          <a:xfrm>
            <a:off x="8029136" y="2247496"/>
            <a:ext cx="208518" cy="216024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21D09D-1368-4BA6-A465-01CA0F66849B}"/>
              </a:ext>
            </a:extLst>
          </p:cNvPr>
          <p:cNvSpPr/>
          <p:nvPr/>
        </p:nvSpPr>
        <p:spPr bwMode="auto">
          <a:xfrm>
            <a:off x="5449053" y="1817824"/>
            <a:ext cx="208518" cy="216024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7314B11-10C8-4E6F-9845-9F13A20B4A43}"/>
              </a:ext>
            </a:extLst>
          </p:cNvPr>
          <p:cNvSpPr/>
          <p:nvPr/>
        </p:nvSpPr>
        <p:spPr bwMode="auto">
          <a:xfrm>
            <a:off x="6408886" y="1841047"/>
            <a:ext cx="208518" cy="216024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967BCA0-2A22-4B2E-B403-A2B6C366AF94}"/>
              </a:ext>
            </a:extLst>
          </p:cNvPr>
          <p:cNvSpPr/>
          <p:nvPr/>
        </p:nvSpPr>
        <p:spPr bwMode="auto">
          <a:xfrm>
            <a:off x="7668508" y="1839985"/>
            <a:ext cx="208518" cy="216024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105CE53-5F01-427D-9141-57DE45D9FDC5}"/>
              </a:ext>
            </a:extLst>
          </p:cNvPr>
          <p:cNvSpPr/>
          <p:nvPr/>
        </p:nvSpPr>
        <p:spPr bwMode="auto">
          <a:xfrm>
            <a:off x="6716718" y="1423334"/>
            <a:ext cx="208518" cy="21602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970D93-6DCC-4B8B-A9E1-38E1DDD5C76F}"/>
              </a:ext>
            </a:extLst>
          </p:cNvPr>
          <p:cNvCxnSpPr/>
          <p:nvPr/>
        </p:nvCxnSpPr>
        <p:spPr>
          <a:xfrm>
            <a:off x="4221231" y="3495654"/>
            <a:ext cx="0" cy="1739822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BB593E-6F33-4EC0-B79B-AEA1217EFE2E}"/>
                  </a:ext>
                </a:extLst>
              </p:cNvPr>
              <p:cNvSpPr txBox="1"/>
              <p:nvPr/>
            </p:nvSpPr>
            <p:spPr>
              <a:xfrm>
                <a:off x="3013033" y="4332047"/>
                <a:ext cx="113165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𝟐𝟑𝟎𝐕</m:t>
                      </m:r>
                      <m:r>
                        <a:rPr lang="fr-CH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:1.0</m:t>
                      </m:r>
                      <m:r>
                        <a:rPr lang="fr-CH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CH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CH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H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CH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BB593E-6F33-4EC0-B79B-AEA1217EF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033" y="4332047"/>
                <a:ext cx="1131655" cy="184666"/>
              </a:xfrm>
              <a:prstGeom prst="rect">
                <a:avLst/>
              </a:prstGeom>
              <a:blipFill>
                <a:blip r:embed="rId5"/>
                <a:stretch>
                  <a:fillRect l="-2688" t="-3333" r="-4301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F05C68-7A77-42CF-A11A-25F6D6413375}"/>
              </a:ext>
            </a:extLst>
          </p:cNvPr>
          <p:cNvCxnSpPr>
            <a:cxnSpLocks/>
          </p:cNvCxnSpPr>
          <p:nvPr/>
        </p:nvCxnSpPr>
        <p:spPr>
          <a:xfrm>
            <a:off x="4185686" y="4424737"/>
            <a:ext cx="3853049" cy="14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D2DC73-7A96-4C1A-BDA0-5C3F403F0EC5}"/>
              </a:ext>
            </a:extLst>
          </p:cNvPr>
          <p:cNvSpPr txBox="1"/>
          <p:nvPr/>
        </p:nvSpPr>
        <p:spPr>
          <a:xfrm>
            <a:off x="8171605" y="4321154"/>
            <a:ext cx="697307" cy="244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 Narrow" panose="020B0606020202030204" pitchFamily="34" charset="0"/>
              </a:rPr>
              <a:t>Distance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226CE2-29E5-40F4-97F7-616BF4D816D4}"/>
              </a:ext>
            </a:extLst>
          </p:cNvPr>
          <p:cNvSpPr txBox="1"/>
          <p:nvPr/>
        </p:nvSpPr>
        <p:spPr>
          <a:xfrm>
            <a:off x="3808132" y="3247339"/>
            <a:ext cx="645881" cy="244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 Narrow" panose="020B0606020202030204" pitchFamily="34" charset="0"/>
              </a:rPr>
              <a:t>Tension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BE2F67-D20D-406D-9B8F-E27A3157B5C7}"/>
                  </a:ext>
                </a:extLst>
              </p:cNvPr>
              <p:cNvSpPr txBox="1"/>
              <p:nvPr/>
            </p:nvSpPr>
            <p:spPr>
              <a:xfrm>
                <a:off x="2654747" y="3829816"/>
                <a:ext cx="1457259" cy="149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100" b="0" i="1" smtClean="0">
                          <a:latin typeface="Cambria Math" panose="02040503050406030204" pitchFamily="18" charset="0"/>
                        </a:rPr>
                        <m:t>248</m:t>
                      </m:r>
                      <m:r>
                        <a:rPr lang="fr-CH" sz="11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fr-CH" sz="1100" b="0" i="1" smtClean="0">
                          <a:latin typeface="Cambria Math" panose="02040503050406030204" pitchFamily="18" charset="0"/>
                        </a:rPr>
                        <m:t> :1.08 [</m:t>
                      </m:r>
                      <m:r>
                        <a:rPr lang="fr-CH" sz="11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CH" sz="11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H" sz="11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CH" sz="11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BE2F67-D20D-406D-9B8F-E27A3157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747" y="3829816"/>
                <a:ext cx="1457259" cy="149323"/>
              </a:xfrm>
              <a:prstGeom prst="rect">
                <a:avLst/>
              </a:prstGeom>
              <a:blipFill>
                <a:blip r:embed="rId6"/>
                <a:stretch>
                  <a:fillRect b="-5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C9627F-91B4-4848-90FA-8B7F1679B212}"/>
                  </a:ext>
                </a:extLst>
              </p:cNvPr>
              <p:cNvSpPr txBox="1"/>
              <p:nvPr/>
            </p:nvSpPr>
            <p:spPr>
              <a:xfrm>
                <a:off x="2657335" y="4832119"/>
                <a:ext cx="1457259" cy="149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100" b="0" i="1" smtClean="0">
                          <a:latin typeface="Cambria Math" panose="02040503050406030204" pitchFamily="18" charset="0"/>
                        </a:rPr>
                        <m:t>212</m:t>
                      </m:r>
                      <m:r>
                        <a:rPr lang="fr-CH" sz="11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fr-CH" sz="1100" b="0" i="1" smtClean="0">
                          <a:latin typeface="Cambria Math" panose="02040503050406030204" pitchFamily="18" charset="0"/>
                        </a:rPr>
                        <m:t> :0.92 [</m:t>
                      </m:r>
                      <m:r>
                        <a:rPr lang="fr-CH" sz="11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CH" sz="11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H" sz="11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CH" sz="11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C9627F-91B4-4848-90FA-8B7F1679B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335" y="4832119"/>
                <a:ext cx="1457259" cy="149323"/>
              </a:xfrm>
              <a:prstGeom prst="rect">
                <a:avLst/>
              </a:prstGeom>
              <a:blipFill>
                <a:blip r:embed="rId7"/>
                <a:stretch>
                  <a:fillRect b="-5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A1FA89-6B41-4154-9B6D-9AFF26642689}"/>
              </a:ext>
            </a:extLst>
          </p:cNvPr>
          <p:cNvCxnSpPr>
            <a:cxnSpLocks/>
          </p:cNvCxnSpPr>
          <p:nvPr/>
        </p:nvCxnSpPr>
        <p:spPr>
          <a:xfrm>
            <a:off x="4185686" y="3904478"/>
            <a:ext cx="395632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62B539-0933-41D6-8C51-969A4962E172}"/>
              </a:ext>
            </a:extLst>
          </p:cNvPr>
          <p:cNvCxnSpPr>
            <a:cxnSpLocks/>
          </p:cNvCxnSpPr>
          <p:nvPr/>
        </p:nvCxnSpPr>
        <p:spPr>
          <a:xfrm>
            <a:off x="4150140" y="4936463"/>
            <a:ext cx="399187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D59655-D739-4D7A-8674-752E0CBA3A6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215282" y="3613859"/>
            <a:ext cx="3616946" cy="8108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A566217-849C-41D1-BD2A-D2051D860A4A}"/>
              </a:ext>
            </a:extLst>
          </p:cNvPr>
          <p:cNvSpPr txBox="1"/>
          <p:nvPr/>
        </p:nvSpPr>
        <p:spPr>
          <a:xfrm>
            <a:off x="7832228" y="3450961"/>
            <a:ext cx="419427" cy="325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4DD9A2-3FDF-4EE7-AFE0-A6671120496A}"/>
              </a:ext>
            </a:extLst>
          </p:cNvPr>
          <p:cNvCxnSpPr>
            <a:cxnSpLocks/>
          </p:cNvCxnSpPr>
          <p:nvPr/>
        </p:nvCxnSpPr>
        <p:spPr>
          <a:xfrm>
            <a:off x="4236439" y="4424738"/>
            <a:ext cx="3519956" cy="796795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90E4BE-6995-4F24-A057-E73565858F55}"/>
              </a:ext>
            </a:extLst>
          </p:cNvPr>
          <p:cNvSpPr txBox="1"/>
          <p:nvPr/>
        </p:nvSpPr>
        <p:spPr>
          <a:xfrm>
            <a:off x="7832228" y="5087317"/>
            <a:ext cx="410876" cy="3257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E6C091-3240-47BF-A5F3-26D74A6F2809}"/>
              </a:ext>
            </a:extLst>
          </p:cNvPr>
          <p:cNvCxnSpPr>
            <a:cxnSpLocks/>
          </p:cNvCxnSpPr>
          <p:nvPr/>
        </p:nvCxnSpPr>
        <p:spPr>
          <a:xfrm>
            <a:off x="4236439" y="4424380"/>
            <a:ext cx="3489151" cy="1531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1F37F1A-00AD-422D-944C-744810FAB283}"/>
              </a:ext>
            </a:extLst>
          </p:cNvPr>
          <p:cNvSpPr txBox="1"/>
          <p:nvPr/>
        </p:nvSpPr>
        <p:spPr>
          <a:xfrm>
            <a:off x="7428956" y="4139308"/>
            <a:ext cx="432253" cy="3257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5C8687-3D43-457C-9BA9-9F36A2F83921}"/>
              </a:ext>
            </a:extLst>
          </p:cNvPr>
          <p:cNvGrpSpPr/>
          <p:nvPr/>
        </p:nvGrpSpPr>
        <p:grpSpPr>
          <a:xfrm>
            <a:off x="4185687" y="3420143"/>
            <a:ext cx="3985918" cy="2002702"/>
            <a:chOff x="4185687" y="3420143"/>
            <a:chExt cx="3985918" cy="20027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1C2937-44D9-4865-A0A1-2A2B5129C4DA}"/>
                </a:ext>
              </a:extLst>
            </p:cNvPr>
            <p:cNvSpPr/>
            <p:nvPr/>
          </p:nvSpPr>
          <p:spPr>
            <a:xfrm>
              <a:off x="4215282" y="3420143"/>
              <a:ext cx="3956323" cy="487951"/>
            </a:xfrm>
            <a:prstGeom prst="rect">
              <a:avLst/>
            </a:prstGeom>
            <a:solidFill>
              <a:srgbClr val="ED7D31">
                <a:alpha val="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687B8B9-BB88-490A-B771-186BFA64402F}"/>
                </a:ext>
              </a:extLst>
            </p:cNvPr>
            <p:cNvSpPr/>
            <p:nvPr/>
          </p:nvSpPr>
          <p:spPr>
            <a:xfrm>
              <a:off x="4215282" y="4934894"/>
              <a:ext cx="3956323" cy="487951"/>
            </a:xfrm>
            <a:prstGeom prst="rect">
              <a:avLst/>
            </a:prstGeom>
            <a:solidFill>
              <a:srgbClr val="ED7D31">
                <a:alpha val="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A580E75-83A1-47C7-89A1-C16EA7ACAA4E}"/>
                </a:ext>
              </a:extLst>
            </p:cNvPr>
            <p:cNvSpPr/>
            <p:nvPr/>
          </p:nvSpPr>
          <p:spPr>
            <a:xfrm>
              <a:off x="4215282" y="3900570"/>
              <a:ext cx="3956323" cy="257181"/>
            </a:xfrm>
            <a:prstGeom prst="rect">
              <a:avLst/>
            </a:prstGeom>
            <a:solidFill>
              <a:schemeClr val="accent4">
                <a:lumMod val="75000"/>
                <a:alpha val="902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280D2F-5F4C-4838-AC1E-4470DB7C6D46}"/>
                </a:ext>
              </a:extLst>
            </p:cNvPr>
            <p:cNvSpPr/>
            <p:nvPr/>
          </p:nvSpPr>
          <p:spPr>
            <a:xfrm>
              <a:off x="4215282" y="4677714"/>
              <a:ext cx="3956323" cy="257181"/>
            </a:xfrm>
            <a:prstGeom prst="rect">
              <a:avLst/>
            </a:prstGeom>
            <a:solidFill>
              <a:schemeClr val="accent4">
                <a:lumMod val="75000"/>
                <a:alpha val="902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8A84F57-5F0B-4E22-9087-2FB786C23D65}"/>
                </a:ext>
              </a:extLst>
            </p:cNvPr>
            <p:cNvSpPr/>
            <p:nvPr/>
          </p:nvSpPr>
          <p:spPr>
            <a:xfrm>
              <a:off x="4215282" y="4431798"/>
              <a:ext cx="3956323" cy="24434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902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43BA9D4-0461-4DB5-BC86-C434878CFE9D}"/>
                </a:ext>
              </a:extLst>
            </p:cNvPr>
            <p:cNvSpPr/>
            <p:nvPr/>
          </p:nvSpPr>
          <p:spPr>
            <a:xfrm>
              <a:off x="4185687" y="4161281"/>
              <a:ext cx="3985918" cy="25336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902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6E3961F8-3563-4BB1-A4AC-34C0BC0994B6}"/>
              </a:ext>
            </a:extLst>
          </p:cNvPr>
          <p:cNvSpPr/>
          <p:nvPr/>
        </p:nvSpPr>
        <p:spPr bwMode="auto">
          <a:xfrm>
            <a:off x="4784330" y="4465809"/>
            <a:ext cx="208518" cy="216024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357E71-493B-4149-807E-864D989C4C33}"/>
              </a:ext>
            </a:extLst>
          </p:cNvPr>
          <p:cNvSpPr/>
          <p:nvPr/>
        </p:nvSpPr>
        <p:spPr bwMode="auto">
          <a:xfrm>
            <a:off x="5304712" y="4566442"/>
            <a:ext cx="208518" cy="216024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C2BDAD7-2EEC-455E-B33A-C79359D1C6A8}"/>
              </a:ext>
            </a:extLst>
          </p:cNvPr>
          <p:cNvSpPr/>
          <p:nvPr/>
        </p:nvSpPr>
        <p:spPr bwMode="auto">
          <a:xfrm>
            <a:off x="6295338" y="4782466"/>
            <a:ext cx="208518" cy="216024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3ABE0F2-B9E2-4B71-9B37-54996741B794}"/>
              </a:ext>
            </a:extLst>
          </p:cNvPr>
          <p:cNvSpPr/>
          <p:nvPr/>
        </p:nvSpPr>
        <p:spPr bwMode="auto">
          <a:xfrm>
            <a:off x="7223357" y="5019452"/>
            <a:ext cx="208518" cy="216024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1D4B8AD-F309-488F-8CE0-A4AD6A4D0F45}"/>
              </a:ext>
            </a:extLst>
          </p:cNvPr>
          <p:cNvSpPr/>
          <p:nvPr/>
        </p:nvSpPr>
        <p:spPr bwMode="auto">
          <a:xfrm>
            <a:off x="4784330" y="4129418"/>
            <a:ext cx="208518" cy="216024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B5A2B9A-FE27-4564-9405-0D05DF1544AA}"/>
              </a:ext>
            </a:extLst>
          </p:cNvPr>
          <p:cNvSpPr/>
          <p:nvPr/>
        </p:nvSpPr>
        <p:spPr bwMode="auto">
          <a:xfrm>
            <a:off x="5850272" y="3904477"/>
            <a:ext cx="208518" cy="216024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0035FCA-4BE8-4E16-B9B5-61EFB790A912}"/>
              </a:ext>
            </a:extLst>
          </p:cNvPr>
          <p:cNvSpPr/>
          <p:nvPr/>
        </p:nvSpPr>
        <p:spPr bwMode="auto">
          <a:xfrm>
            <a:off x="6909419" y="3675971"/>
            <a:ext cx="208518" cy="216024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69A3949-BDFF-413E-A70F-5C7FAA7AE54A}"/>
              </a:ext>
            </a:extLst>
          </p:cNvPr>
          <p:cNvSpPr/>
          <p:nvPr/>
        </p:nvSpPr>
        <p:spPr bwMode="auto">
          <a:xfrm>
            <a:off x="6292956" y="4308175"/>
            <a:ext cx="208518" cy="21602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D05BF4-732F-41D1-AB0F-DC770FA453EC}"/>
              </a:ext>
            </a:extLst>
          </p:cNvPr>
          <p:cNvSpPr/>
          <p:nvPr/>
        </p:nvSpPr>
        <p:spPr>
          <a:xfrm>
            <a:off x="153629" y="153078"/>
            <a:ext cx="6964308" cy="548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962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1. Problématique</a:t>
            </a:r>
          </a:p>
        </p:txBody>
      </p:sp>
    </p:spTree>
    <p:extLst>
      <p:ext uri="{BB962C8B-B14F-4D97-AF65-F5344CB8AC3E}">
        <p14:creationId xmlns:p14="http://schemas.microsoft.com/office/powerpoint/2010/main" val="36004952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2" grpId="0" animBg="1"/>
      <p:bldP spid="33" grpId="0" animBg="1"/>
      <p:bldP spid="38" grpId="0" animBg="1"/>
      <p:bldP spid="39" grpId="0" animBg="1"/>
      <p:bldP spid="40" grpId="0" animBg="1"/>
      <p:bldP spid="44" grpId="0" animBg="1"/>
      <p:bldP spid="34" grpId="0" animBg="1"/>
      <p:bldP spid="35" grpId="0" animBg="1"/>
      <p:bldP spid="36" grpId="0" animBg="1"/>
      <p:bldP spid="37" grpId="0" animBg="1"/>
      <p:bldP spid="41" grpId="0" animBg="1"/>
      <p:bldP spid="42" grpId="0" animBg="1"/>
      <p:bldP spid="43" grpId="0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8DD5AD1-FABD-419C-89AE-906987DE6AFB}"/>
              </a:ext>
            </a:extLst>
          </p:cNvPr>
          <p:cNvSpPr/>
          <p:nvPr/>
        </p:nvSpPr>
        <p:spPr>
          <a:xfrm>
            <a:off x="153629" y="153078"/>
            <a:ext cx="8272497" cy="548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962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2. Introduction à l’optimisation linéaire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98A152D-F6F8-41FB-8194-11D0D32E0147}"/>
              </a:ext>
            </a:extLst>
          </p:cNvPr>
          <p:cNvSpPr txBox="1"/>
          <p:nvPr/>
        </p:nvSpPr>
        <p:spPr>
          <a:xfrm>
            <a:off x="460117" y="933756"/>
            <a:ext cx="4302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b="1" dirty="0">
                <a:solidFill>
                  <a:schemeClr val="tx1"/>
                </a:solidFill>
              </a:rPr>
              <a:t>Notation de la forme standard </a:t>
            </a:r>
            <a:r>
              <a:rPr lang="fr-CH" dirty="0">
                <a:solidFill>
                  <a:schemeClr val="tx1"/>
                </a:solidFill>
              </a:rPr>
              <a:t>:</a:t>
            </a:r>
            <a:endParaRPr lang="fr-F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EE0735-0696-4B0A-8408-56F7B4708725}"/>
                  </a:ext>
                </a:extLst>
              </p:cNvPr>
              <p:cNvSpPr txBox="1"/>
              <p:nvPr/>
            </p:nvSpPr>
            <p:spPr>
              <a:xfrm>
                <a:off x="1303749" y="1472754"/>
                <a:ext cx="26155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1800" b="0" i="1" u="sng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𝑉𝑎𝑟𝑖𝑎𝑏𝑙𝑒𝑠</m:t>
                      </m:r>
                      <m:r>
                        <a:rPr lang="fr-CH" sz="1800" b="0" i="1" u="sng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sz="1800" b="0" i="1" u="sng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CH" sz="1800" b="0" i="1" u="sng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sz="1800" b="0" i="1" u="sng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CH" sz="1800" b="0" i="1" u="sng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CH" sz="1800" b="0" i="1" u="sng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𝑐𝑖𝑠𝑖𝑜𝑛</m:t>
                      </m:r>
                    </m:oMath>
                  </m:oMathPara>
                </a14:m>
                <a:endParaRPr lang="fr-CH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EE0735-0696-4B0A-8408-56F7B4708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749" y="1472754"/>
                <a:ext cx="2615519" cy="276999"/>
              </a:xfrm>
              <a:prstGeom prst="rect">
                <a:avLst/>
              </a:prstGeom>
              <a:blipFill>
                <a:blip r:embed="rId3"/>
                <a:stretch>
                  <a:fillRect l="-326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6494A28-D949-4E8C-834B-3852CF988829}"/>
                  </a:ext>
                </a:extLst>
              </p:cNvPr>
              <p:cNvSpPr txBox="1"/>
              <p:nvPr/>
            </p:nvSpPr>
            <p:spPr>
              <a:xfrm>
                <a:off x="1303749" y="2759670"/>
                <a:ext cx="23762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sz="18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𝐹𝑜𝑛𝑐𝑡𝑖𝑜𝑛</m:t>
                    </m:r>
                    <m:r>
                      <a:rPr lang="fr-CH" sz="18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18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𝑜𝑏𝑗𝑒𝑐𝑡𝑖𝑣𝑒</m:t>
                    </m:r>
                  </m:oMath>
                </a14:m>
                <a:r>
                  <a:rPr lang="fr-CH" sz="1800" b="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6494A28-D949-4E8C-834B-3852CF988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749" y="2759670"/>
                <a:ext cx="2376264" cy="276999"/>
              </a:xfrm>
              <a:prstGeom prst="rect">
                <a:avLst/>
              </a:prstGeom>
              <a:blipFill>
                <a:blip r:embed="rId4"/>
                <a:stretch>
                  <a:fillRect l="-3590" t="-222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4177A3C-8CC0-43C9-ABD4-27FFED4D0969}"/>
                  </a:ext>
                </a:extLst>
              </p:cNvPr>
              <p:cNvSpPr txBox="1"/>
              <p:nvPr/>
            </p:nvSpPr>
            <p:spPr>
              <a:xfrm>
                <a:off x="1286596" y="4107255"/>
                <a:ext cx="20882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sz="18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𝐶𝑜𝑛𝑡𝑟𝑎𝑖𝑛𝑡𝑒𝑠</m:t>
                    </m:r>
                  </m:oMath>
                </a14:m>
                <a:r>
                  <a:rPr lang="fr-CH" sz="1800" b="0" dirty="0">
                    <a:solidFill>
                      <a:schemeClr val="tx1"/>
                    </a:solidFill>
                  </a:rPr>
                  <a:t>		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4177A3C-8CC0-43C9-ABD4-27FFED4D0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596" y="4107255"/>
                <a:ext cx="2088232" cy="276999"/>
              </a:xfrm>
              <a:prstGeom prst="rect">
                <a:avLst/>
              </a:prstGeom>
              <a:blipFill>
                <a:blip r:embed="rId5"/>
                <a:stretch>
                  <a:fillRect l="-40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EF7111-F2FB-435A-A784-34991DFADA7D}"/>
                  </a:ext>
                </a:extLst>
              </p:cNvPr>
              <p:cNvSpPr txBox="1"/>
              <p:nvPr/>
            </p:nvSpPr>
            <p:spPr>
              <a:xfrm>
                <a:off x="2518632" y="2016503"/>
                <a:ext cx="1080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CH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CH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CH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fr-CH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fr-CH" sz="1800" b="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EF7111-F2FB-435A-A784-34991DFA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632" y="2016503"/>
                <a:ext cx="1080120" cy="276999"/>
              </a:xfrm>
              <a:prstGeom prst="rect">
                <a:avLst/>
              </a:prstGeom>
              <a:blipFill>
                <a:blip r:embed="rId6"/>
                <a:stretch>
                  <a:fillRect l="-565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55B1A23-F1D5-43A0-873F-D474CC6ABDCC}"/>
                  </a:ext>
                </a:extLst>
              </p:cNvPr>
              <p:cNvSpPr txBox="1"/>
              <p:nvPr/>
            </p:nvSpPr>
            <p:spPr>
              <a:xfrm>
                <a:off x="2518632" y="3201099"/>
                <a:ext cx="1360011" cy="3624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fr-CH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CH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fr-CH" sz="1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fr-CH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e>
                          <m:lim>
                            <m:r>
                              <a:rPr lang="fr-CH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CH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fr-CH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CH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fr-CH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fr-CH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fr-CH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CH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fr-CH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H" sz="1800" b="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55B1A23-F1D5-43A0-873F-D474CC6AB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632" y="3201099"/>
                <a:ext cx="1360011" cy="362407"/>
              </a:xfrm>
              <a:prstGeom prst="rect">
                <a:avLst/>
              </a:prstGeom>
              <a:blipFill>
                <a:blip r:embed="rId7"/>
                <a:stretch>
                  <a:fillRect l="-448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E5454C8-705F-46C1-9F2C-2AEBD3B0EBA3}"/>
                  </a:ext>
                </a:extLst>
              </p:cNvPr>
              <p:cNvSpPr txBox="1"/>
              <p:nvPr/>
            </p:nvSpPr>
            <p:spPr>
              <a:xfrm>
                <a:off x="2309909" y="4532826"/>
                <a:ext cx="9848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fr-CH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fr-CH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fr-CH" sz="1800" b="1" dirty="0">
                    <a:solidFill>
                      <a:schemeClr val="tx1"/>
                    </a:solidFill>
                  </a:rPr>
                  <a:t> </a:t>
                </a:r>
                <a:r>
                  <a:rPr lang="fr-CH" sz="1800" dirty="0">
                    <a:solidFill>
                      <a:schemeClr val="tx1"/>
                    </a:solidFill>
                  </a:rPr>
                  <a:t> </a:t>
                </a:r>
                <a:endParaRPr lang="fr-CH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E5454C8-705F-46C1-9F2C-2AEBD3B0E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909" y="4532826"/>
                <a:ext cx="984880" cy="276999"/>
              </a:xfrm>
              <a:prstGeom prst="rect">
                <a:avLst/>
              </a:prstGeom>
              <a:blipFill>
                <a:blip r:embed="rId8"/>
                <a:stretch>
                  <a:fillRect l="-86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FDA27C-4566-49F2-8F6B-AB85294275C3}"/>
                  </a:ext>
                </a:extLst>
              </p:cNvPr>
              <p:cNvSpPr txBox="1"/>
              <p:nvPr/>
            </p:nvSpPr>
            <p:spPr>
              <a:xfrm>
                <a:off x="1535968" y="4760981"/>
                <a:ext cx="2559477" cy="8408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H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H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𝑳𝑩</m:t>
                          </m:r>
                        </m:sup>
                      </m:sSup>
                      <m:r>
                        <a:rPr lang="fr-CH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CH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fr-CH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fr-CH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H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𝑼𝑩</m:t>
                          </m:r>
                        </m:sup>
                      </m:sSup>
                      <m:r>
                        <a:rPr lang="fr-CH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CH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fr-CH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CH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H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CH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fr-CH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CH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fr-CH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CH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𝑒𝑡</m:t>
                    </m:r>
                    <m:r>
                      <a:rPr lang="fr-CH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CH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fr-CH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CH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fr-CH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fr-CH" sz="1800" b="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FDA27C-4566-49F2-8F6B-AB8529427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968" y="4760981"/>
                <a:ext cx="2559477" cy="840871"/>
              </a:xfrm>
              <a:prstGeom prst="rect">
                <a:avLst/>
              </a:prstGeom>
              <a:blipFill>
                <a:blip r:embed="rId9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5001E2-D9FF-40E1-B337-18EF91B32F62}"/>
                  </a:ext>
                </a:extLst>
              </p:cNvPr>
              <p:cNvSpPr txBox="1"/>
              <p:nvPr/>
            </p:nvSpPr>
            <p:spPr>
              <a:xfrm>
                <a:off x="5678760" y="4395616"/>
                <a:ext cx="255947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H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CH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5001E2-D9FF-40E1-B337-18EF91B32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760" y="4395616"/>
                <a:ext cx="255947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8AD98AA-DEEF-439B-B5B1-4EA08D6E4D10}"/>
                  </a:ext>
                </a:extLst>
              </p:cNvPr>
              <p:cNvSpPr txBox="1"/>
              <p:nvPr/>
            </p:nvSpPr>
            <p:spPr>
              <a:xfrm>
                <a:off x="5628368" y="1445451"/>
                <a:ext cx="26155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1800" b="0" i="1" u="sng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𝑉𝑎𝑟𝑖𝑎𝑏𝑙𝑒𝑠</m:t>
                      </m:r>
                      <m:r>
                        <a:rPr lang="fr-CH" sz="1800" b="0" i="1" u="sng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sz="1800" b="0" i="1" u="sng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CH" sz="1800" b="0" i="1" u="sng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sz="1800" b="0" i="1" u="sng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CH" sz="1800" b="0" i="1" u="sng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CH" sz="1800" b="0" i="1" u="sng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𝑐𝑖𝑠𝑖𝑜𝑛</m:t>
                      </m:r>
                    </m:oMath>
                  </m:oMathPara>
                </a14:m>
                <a:endParaRPr lang="fr-CH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8AD98AA-DEEF-439B-B5B1-4EA08D6E4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368" y="1445451"/>
                <a:ext cx="2615519" cy="276999"/>
              </a:xfrm>
              <a:prstGeom prst="rect">
                <a:avLst/>
              </a:prstGeom>
              <a:blipFill>
                <a:blip r:embed="rId11"/>
                <a:stretch>
                  <a:fillRect l="-326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29BDE14-8D03-4AAE-8B15-400201899C18}"/>
                  </a:ext>
                </a:extLst>
              </p:cNvPr>
              <p:cNvSpPr txBox="1"/>
              <p:nvPr/>
            </p:nvSpPr>
            <p:spPr>
              <a:xfrm>
                <a:off x="5916400" y="1797021"/>
                <a:ext cx="316835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H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CH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𝑙𝑖𝑡𝑟𝑒𝑠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𝑟𝑜𝑠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é 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𝑝𝑎𝑟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𝑎𝑛𝑛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[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fr-CH" sz="16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29BDE14-8D03-4AAE-8B15-40020189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400" y="1797021"/>
                <a:ext cx="3168352" cy="246221"/>
              </a:xfrm>
              <a:prstGeom prst="rect">
                <a:avLst/>
              </a:prstGeom>
              <a:blipFill>
                <a:blip r:embed="rId12"/>
                <a:stretch>
                  <a:fillRect l="-173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49FD727-EE9C-40E6-98AD-D35ED4FB7B42}"/>
                  </a:ext>
                </a:extLst>
              </p:cNvPr>
              <p:cNvSpPr txBox="1"/>
              <p:nvPr/>
            </p:nvSpPr>
            <p:spPr>
              <a:xfrm>
                <a:off x="5916400" y="2074020"/>
                <a:ext cx="33843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H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CH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fr-CH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𝑙𝑖𝑡𝑟𝑒𝑠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𝑟𝑜𝑢𝑔𝑒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𝑝𝑎𝑟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𝑎𝑛𝑛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fr-CH" sz="16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49FD727-EE9C-40E6-98AD-D35ED4FB7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400" y="2074020"/>
                <a:ext cx="3384376" cy="246221"/>
              </a:xfrm>
              <a:prstGeom prst="rect">
                <a:avLst/>
              </a:prstGeom>
              <a:blipFill>
                <a:blip r:embed="rId13"/>
                <a:stretch>
                  <a:fillRect l="-1622" b="-34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84AA7A4-3DFF-4ECD-94B2-773DCA312AAA}"/>
                  </a:ext>
                </a:extLst>
              </p:cNvPr>
              <p:cNvSpPr txBox="1"/>
              <p:nvPr/>
            </p:nvSpPr>
            <p:spPr>
              <a:xfrm>
                <a:off x="5916400" y="2347519"/>
                <a:ext cx="38164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H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CH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𝑘𝑖𝑙𝑜𝑠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𝑟𝑎𝑖𝑠𝑖𝑛𝑠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à 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𝑎𝑐h𝑒𝑡𝑒𝑟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[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CH" sz="16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84AA7A4-3DFF-4ECD-94B2-773DCA312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400" y="2347519"/>
                <a:ext cx="3816424" cy="246221"/>
              </a:xfrm>
              <a:prstGeom prst="rect">
                <a:avLst/>
              </a:prstGeom>
              <a:blipFill>
                <a:blip r:embed="rId14"/>
                <a:stretch>
                  <a:fillRect l="-1438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5ABAE09-AC8F-4289-9077-9081C85D3981}"/>
                  </a:ext>
                </a:extLst>
              </p:cNvPr>
              <p:cNvSpPr txBox="1"/>
              <p:nvPr/>
            </p:nvSpPr>
            <p:spPr>
              <a:xfrm>
                <a:off x="5628368" y="2759670"/>
                <a:ext cx="23762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sz="18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𝐹𝑜𝑛𝑐𝑡𝑖𝑜𝑛</m:t>
                    </m:r>
                    <m:r>
                      <a:rPr lang="fr-CH" sz="18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18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𝑜𝑏𝑗𝑒𝑐𝑡𝑖𝑣𝑒</m:t>
                    </m:r>
                  </m:oMath>
                </a14:m>
                <a:r>
                  <a:rPr lang="fr-CH" sz="1800" b="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5ABAE09-AC8F-4289-9077-9081C85D3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368" y="2759670"/>
                <a:ext cx="2376264" cy="276999"/>
              </a:xfrm>
              <a:prstGeom prst="rect">
                <a:avLst/>
              </a:prstGeom>
              <a:blipFill>
                <a:blip r:embed="rId15"/>
                <a:stretch>
                  <a:fillRect l="-3590" t="-222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138B47F-5A85-444B-B3D8-0497E8B52341}"/>
                  </a:ext>
                </a:extLst>
              </p:cNvPr>
              <p:cNvSpPr txBox="1"/>
              <p:nvPr/>
            </p:nvSpPr>
            <p:spPr>
              <a:xfrm>
                <a:off x="5412344" y="3170065"/>
                <a:ext cx="5832646" cy="639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fr-CH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CH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fr-CH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fr-CH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𝒂𝒙</m:t>
                            </m:r>
                          </m:e>
                          <m:lim>
                            <m:r>
                              <a:rPr lang="fr-CH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CH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fr-CH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CH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fr-CH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CH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fr-CH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15−</m:t>
                            </m:r>
                            <m:f>
                              <m:fPr>
                                <m:ctrlPr>
                                  <a:rPr lang="fr-CH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CH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fr-CH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fr-CH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CH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func>
                    <m:sSub>
                      <m:sSubPr>
                        <m:ctrlPr>
                          <a:rPr lang="fr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fr-CH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23−</m:t>
                        </m:r>
                        <m:f>
                          <m:fPr>
                            <m:ctrlPr>
                              <a:rPr lang="fr-CH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100</m:t>
                            </m:r>
                          </m:den>
                        </m:f>
                        <m:sSub>
                          <m:sSubPr>
                            <m:ctrlP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−(2</m:t>
                    </m:r>
                    <m:sSub>
                      <m:sSubPr>
                        <m:ctrlPr>
                          <a:rPr lang="fr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+3.5</m:t>
                    </m:r>
                    <m:sSub>
                      <m:sSubPr>
                        <m:ctrlPr>
                          <a:rPr lang="fr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fr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CH" sz="1600" b="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138B47F-5A85-444B-B3D8-0497E8B52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344" y="3170065"/>
                <a:ext cx="5832646" cy="639662"/>
              </a:xfrm>
              <a:prstGeom prst="rect">
                <a:avLst/>
              </a:prstGeom>
              <a:blipFill>
                <a:blip r:embed="rId16"/>
                <a:stretch>
                  <a:fillRect l="-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ight Brace 63">
            <a:extLst>
              <a:ext uri="{FF2B5EF4-FFF2-40B4-BE49-F238E27FC236}">
                <a16:creationId xmlns:a16="http://schemas.microsoft.com/office/drawing/2014/main" id="{2F1E8636-914A-4BBF-95AA-F887C65F9A93}"/>
              </a:ext>
            </a:extLst>
          </p:cNvPr>
          <p:cNvSpPr/>
          <p:nvPr/>
        </p:nvSpPr>
        <p:spPr bwMode="auto">
          <a:xfrm rot="5400000">
            <a:off x="8168917" y="2967736"/>
            <a:ext cx="138641" cy="140499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A447C056-848C-4B1B-8A2C-94950440777F}"/>
              </a:ext>
            </a:extLst>
          </p:cNvPr>
          <p:cNvSpPr/>
          <p:nvPr/>
        </p:nvSpPr>
        <p:spPr bwMode="auto">
          <a:xfrm rot="5400000">
            <a:off x="10001595" y="2727352"/>
            <a:ext cx="213217" cy="190335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E16DA4C-083A-41FB-AF23-ADEB4EDE5B7E}"/>
                  </a:ext>
                </a:extLst>
              </p:cNvPr>
              <p:cNvSpPr txBox="1"/>
              <p:nvPr/>
            </p:nvSpPr>
            <p:spPr>
              <a:xfrm>
                <a:off x="5844392" y="3755949"/>
                <a:ext cx="171476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𝐺𝑎𝑖𝑛𝑠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𝑟𝑜𝑠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é</m:t>
                    </m:r>
                  </m:oMath>
                </a14:m>
                <a:r>
                  <a:rPr lang="fr-CH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fr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𝐶𝐻𝐹</m:t>
                    </m:r>
                    <m:r>
                      <a:rPr lang="fr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fr-CH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E16DA4C-083A-41FB-AF23-ADEB4EDE5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392" y="3755949"/>
                <a:ext cx="1714763" cy="246221"/>
              </a:xfrm>
              <a:prstGeom prst="rect">
                <a:avLst/>
              </a:prstGeom>
              <a:blipFill>
                <a:blip r:embed="rId17"/>
                <a:stretch>
                  <a:fillRect l="-4270" b="-34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Brace 66">
            <a:extLst>
              <a:ext uri="{FF2B5EF4-FFF2-40B4-BE49-F238E27FC236}">
                <a16:creationId xmlns:a16="http://schemas.microsoft.com/office/drawing/2014/main" id="{EBC1A0DB-B806-4B77-9228-CD2A2A7BD6AE}"/>
              </a:ext>
            </a:extLst>
          </p:cNvPr>
          <p:cNvSpPr/>
          <p:nvPr/>
        </p:nvSpPr>
        <p:spPr bwMode="auto">
          <a:xfrm rot="5400000">
            <a:off x="6520638" y="2980027"/>
            <a:ext cx="180434" cy="1347393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7D2D280-A7F1-4424-A595-F8A83BFC2A61}"/>
                  </a:ext>
                </a:extLst>
              </p:cNvPr>
              <p:cNvSpPr txBox="1"/>
              <p:nvPr/>
            </p:nvSpPr>
            <p:spPr>
              <a:xfrm>
                <a:off x="7504214" y="3755948"/>
                <a:ext cx="179931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𝐺𝑎𝑖𝑛𝑠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𝑟𝑜𝑢𝑔𝑒</m:t>
                    </m:r>
                  </m:oMath>
                </a14:m>
                <a:r>
                  <a:rPr lang="fr-CH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fr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𝐶𝐻𝐹</m:t>
                    </m:r>
                    <m:r>
                      <a:rPr lang="fr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fr-CH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7D2D280-A7F1-4424-A595-F8A83BFC2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14" y="3755948"/>
                <a:ext cx="1799317" cy="246221"/>
              </a:xfrm>
              <a:prstGeom prst="rect">
                <a:avLst/>
              </a:prstGeom>
              <a:blipFill>
                <a:blip r:embed="rId18"/>
                <a:stretch>
                  <a:fillRect l="-3729" r="-1017" b="-34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23DFCE3-BEC2-4699-8EA5-02055810282E}"/>
                  </a:ext>
                </a:extLst>
              </p:cNvPr>
              <p:cNvSpPr txBox="1"/>
              <p:nvPr/>
            </p:nvSpPr>
            <p:spPr>
              <a:xfrm>
                <a:off x="9376187" y="3755947"/>
                <a:ext cx="179931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𝐹𝑟𝑎𝑖𝑠</m:t>
                      </m:r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𝑡𝑜𝑡𝑎𝑢𝑥</m:t>
                      </m:r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𝐶𝐻𝐹</m:t>
                      </m:r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CH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23DFCE3-BEC2-4699-8EA5-020558102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187" y="3755947"/>
                <a:ext cx="1799317" cy="246221"/>
              </a:xfrm>
              <a:prstGeom prst="rect">
                <a:avLst/>
              </a:prstGeom>
              <a:blipFill>
                <a:blip r:embed="rId19"/>
                <a:stretch>
                  <a:fillRect l="-2034" r="-4068" b="-34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331F8E3-A055-49F2-BD22-B3654E10A89B}"/>
                  </a:ext>
                </a:extLst>
              </p:cNvPr>
              <p:cNvSpPr txBox="1"/>
              <p:nvPr/>
            </p:nvSpPr>
            <p:spPr>
              <a:xfrm>
                <a:off x="5628368" y="4105503"/>
                <a:ext cx="20882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sz="18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𝐶𝑜𝑛𝑡𝑟𝑎𝑖𝑛𝑡𝑒𝑠</m:t>
                    </m:r>
                  </m:oMath>
                </a14:m>
                <a:r>
                  <a:rPr lang="fr-CH" sz="1800" b="0" dirty="0">
                    <a:solidFill>
                      <a:schemeClr val="tx1"/>
                    </a:solidFill>
                  </a:rPr>
                  <a:t>		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331F8E3-A055-49F2-BD22-B3654E10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368" y="4105503"/>
                <a:ext cx="2088232" cy="276999"/>
              </a:xfrm>
              <a:prstGeom prst="rect">
                <a:avLst/>
              </a:prstGeom>
              <a:blipFill>
                <a:blip r:embed="rId20"/>
                <a:stretch>
                  <a:fillRect l="-408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20815D-D181-4B1E-BF67-3D07F8B8202D}"/>
                  </a:ext>
                </a:extLst>
              </p:cNvPr>
              <p:cNvSpPr txBox="1"/>
              <p:nvPr/>
            </p:nvSpPr>
            <p:spPr>
              <a:xfrm>
                <a:off x="6004813" y="4753625"/>
                <a:ext cx="255947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H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1000</m:t>
                      </m:r>
                    </m:oMath>
                  </m:oMathPara>
                </a14:m>
                <a:endParaRPr lang="fr-CH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20815D-D181-4B1E-BF67-3D07F8B82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813" y="4753625"/>
                <a:ext cx="2559477" cy="4924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8D976E6-C333-4D62-A61E-AFF32BB197C8}"/>
                  </a:ext>
                </a:extLst>
              </p:cNvPr>
              <p:cNvSpPr txBox="1"/>
              <p:nvPr/>
            </p:nvSpPr>
            <p:spPr>
              <a:xfrm>
                <a:off x="5556360" y="5109409"/>
                <a:ext cx="255947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H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H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8D976E6-C333-4D62-A61E-AFF32BB1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60" y="5109409"/>
                <a:ext cx="2559477" cy="49244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" name="Picture 72">
            <a:extLst>
              <a:ext uri="{FF2B5EF4-FFF2-40B4-BE49-F238E27FC236}">
                <a16:creationId xmlns:a16="http://schemas.microsoft.com/office/drawing/2014/main" id="{4A18CCFD-DB50-407C-A8D6-6E6F3E0C3BB4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465"/>
          <a:stretch/>
        </p:blipFill>
        <p:spPr>
          <a:xfrm>
            <a:off x="8704841" y="4437410"/>
            <a:ext cx="2148369" cy="1124871"/>
          </a:xfrm>
          <a:prstGeom prst="rect">
            <a:avLst/>
          </a:prstGeom>
        </p:spPr>
      </p:pic>
      <p:pic>
        <p:nvPicPr>
          <p:cNvPr id="74" name="Picture 2" descr="Pyomo">
            <a:extLst>
              <a:ext uri="{FF2B5EF4-FFF2-40B4-BE49-F238E27FC236}">
                <a16:creationId xmlns:a16="http://schemas.microsoft.com/office/drawing/2014/main" id="{00DB8A32-94C6-446A-B177-A97C07806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490" y="5024977"/>
            <a:ext cx="1530348" cy="48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786293A-BABE-440D-AB19-BECF9EA0308B}"/>
              </a:ext>
            </a:extLst>
          </p:cNvPr>
          <p:cNvCxnSpPr>
            <a:cxnSpLocks/>
          </p:cNvCxnSpPr>
          <p:nvPr/>
        </p:nvCxnSpPr>
        <p:spPr bwMode="auto">
          <a:xfrm>
            <a:off x="5185767" y="1475225"/>
            <a:ext cx="0" cy="452866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E1D71D3-2D5B-4BEF-9167-34776AD8A9CF}"/>
              </a:ext>
            </a:extLst>
          </p:cNvPr>
          <p:cNvSpPr txBox="1"/>
          <p:nvPr/>
        </p:nvSpPr>
        <p:spPr>
          <a:xfrm>
            <a:off x="5195479" y="933756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CH" b="1" dirty="0">
                <a:solidFill>
                  <a:schemeClr val="tx1"/>
                </a:solidFill>
              </a:rPr>
              <a:t>Exemple </a:t>
            </a:r>
            <a:r>
              <a:rPr lang="fr-CH" dirty="0">
                <a:solidFill>
                  <a:schemeClr val="tx1"/>
                </a:solidFill>
              </a:rPr>
              <a:t>: </a:t>
            </a:r>
            <a:r>
              <a:rPr lang="fr-CH" sz="1600" dirty="0">
                <a:solidFill>
                  <a:schemeClr val="tx1"/>
                </a:solidFill>
              </a:rPr>
              <a:t>Comment maximiser les gains?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6537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 animBg="1"/>
      <p:bldP spid="65" grpId="0" animBg="1"/>
      <p:bldP spid="66" grpId="0"/>
      <p:bldP spid="67" grpId="0" animBg="1"/>
      <p:bldP spid="68" grpId="0"/>
      <p:bldP spid="69" grpId="0"/>
      <p:bldP spid="70" grpId="0"/>
      <p:bldP spid="71" grpId="0"/>
      <p:bldP spid="72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1A48D0E-04D0-47DE-9631-86ACC1F3727B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 bwMode="auto">
          <a:xfrm>
            <a:off x="4109780" y="4618423"/>
            <a:ext cx="79208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21">
            <a:extLst>
              <a:ext uri="{FF2B5EF4-FFF2-40B4-BE49-F238E27FC236}">
                <a16:creationId xmlns:a16="http://schemas.microsoft.com/office/drawing/2014/main" id="{DD3F7AA4-765C-44E0-B9D2-E3492DB0448B}"/>
              </a:ext>
            </a:extLst>
          </p:cNvPr>
          <p:cNvSpPr txBox="1"/>
          <p:nvPr/>
        </p:nvSpPr>
        <p:spPr>
          <a:xfrm>
            <a:off x="4901868" y="4449146"/>
            <a:ext cx="87976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Arial" pitchFamily="34" charset="0"/>
                <a:ea typeface="Microsoft YaHei" pitchFamily="34" charset="-122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Arial" pitchFamily="34" charset="0"/>
                <a:ea typeface="Microsoft YaHei" pitchFamily="34" charset="-122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Arial" pitchFamily="34" charset="0"/>
                <a:ea typeface="Microsoft YaHei" pitchFamily="34" charset="-122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Arial" pitchFamily="34" charset="0"/>
                <a:ea typeface="Microsoft YaHei" pitchFamily="34" charset="-122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Arial" pitchFamily="34" charset="0"/>
                <a:ea typeface="Microsoft YaHei" pitchFamily="34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Arial" pitchFamily="34" charset="0"/>
                <a:ea typeface="Microsoft YaHei" pitchFamily="34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Arial" pitchFamily="34" charset="0"/>
                <a:ea typeface="Microsoft YaHei" pitchFamily="34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Arial" pitchFamily="34" charset="0"/>
                <a:ea typeface="Microsoft YaHei" pitchFamily="34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Arial" pitchFamily="34" charset="0"/>
                <a:ea typeface="Microsoft YaHei" pitchFamily="34" charset="-122"/>
                <a:cs typeface="+mn-cs"/>
              </a:defRPr>
            </a:lvl9pPr>
          </a:lstStyle>
          <a:p>
            <a:pPr algn="ctr"/>
            <a:r>
              <a:rPr lang="fr-CH" sz="1600" dirty="0">
                <a:solidFill>
                  <a:schemeClr val="tx1"/>
                </a:solidFill>
              </a:rPr>
              <a:t>DC/AC</a:t>
            </a:r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A45BC22-5BA5-4B1C-B93B-A99C5452D062}"/>
              </a:ext>
            </a:extLst>
          </p:cNvPr>
          <p:cNvCxnSpPr>
            <a:cxnSpLocks/>
            <a:stCxn id="40" idx="3"/>
            <a:endCxn id="33" idx="4"/>
          </p:cNvCxnSpPr>
          <p:nvPr/>
        </p:nvCxnSpPr>
        <p:spPr bwMode="auto">
          <a:xfrm flipV="1">
            <a:off x="5781637" y="2985890"/>
            <a:ext cx="287804" cy="1632533"/>
          </a:xfrm>
          <a:prstGeom prst="bentConnector2">
            <a:avLst/>
          </a:prstGeom>
          <a:solidFill>
            <a:srgbClr val="00B8FF"/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53">
                <a:extLst>
                  <a:ext uri="{FF2B5EF4-FFF2-40B4-BE49-F238E27FC236}">
                    <a16:creationId xmlns:a16="http://schemas.microsoft.com/office/drawing/2014/main" id="{C77CFACC-4F8C-45C1-BEF2-997D3301FF8B}"/>
                  </a:ext>
                </a:extLst>
              </p:cNvPr>
              <p:cNvSpPr txBox="1"/>
              <p:nvPr/>
            </p:nvSpPr>
            <p:spPr>
              <a:xfrm>
                <a:off x="5040996" y="4756030"/>
                <a:ext cx="601511" cy="268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GB"/>
                </a:defPPr>
                <a:lvl1pPr algn="l" defTabSz="449263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1pPr>
                <a:lvl2pPr marL="742950" indent="-285750" algn="l" defTabSz="449263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2pPr>
                <a:lvl3pPr marL="1143000" indent="-228600" algn="l" defTabSz="449263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3pPr>
                <a:lvl4pPr marL="1600200" indent="-228600" algn="l" defTabSz="449263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4pPr>
                <a:lvl5pPr marL="2057400" indent="-228600" algn="l" defTabSz="449263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</m:t>
                          </m:r>
                        </m:sub>
                      </m:sSub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53">
                <a:extLst>
                  <a:ext uri="{FF2B5EF4-FFF2-40B4-BE49-F238E27FC236}">
                    <a16:creationId xmlns:a16="http://schemas.microsoft.com/office/drawing/2014/main" id="{C77CFACC-4F8C-45C1-BEF2-997D3301F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996" y="4756030"/>
                <a:ext cx="601511" cy="268343"/>
              </a:xfrm>
              <a:prstGeom prst="rect">
                <a:avLst/>
              </a:prstGeom>
              <a:blipFill>
                <a:blip r:embed="rId3"/>
                <a:stretch>
                  <a:fillRect l="-707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EE683BC-25A9-4217-B066-092C6DA930DC}"/>
              </a:ext>
            </a:extLst>
          </p:cNvPr>
          <p:cNvGrpSpPr/>
          <p:nvPr/>
        </p:nvGrpSpPr>
        <p:grpSpPr>
          <a:xfrm>
            <a:off x="4768041" y="1197450"/>
            <a:ext cx="1699204" cy="1644424"/>
            <a:chOff x="4768041" y="1197450"/>
            <a:chExt cx="1699204" cy="164442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F98C415-42E2-4BA7-9401-40E409F1AD7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69441" y="2049786"/>
              <a:ext cx="0" cy="7920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8942C8-9BF4-4996-A800-520C6FD66B5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61429" y="2049786"/>
              <a:ext cx="0" cy="7920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4" name="TextBox 36">
              <a:extLst>
                <a:ext uri="{FF2B5EF4-FFF2-40B4-BE49-F238E27FC236}">
                  <a16:creationId xmlns:a16="http://schemas.microsoft.com/office/drawing/2014/main" id="{42116510-45C4-4140-A359-D045BDBA7593}"/>
                </a:ext>
              </a:extLst>
            </p:cNvPr>
            <p:cNvSpPr txBox="1"/>
            <p:nvPr/>
          </p:nvSpPr>
          <p:spPr>
            <a:xfrm>
              <a:off x="5487305" y="1627837"/>
              <a:ext cx="97994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>
                <a:defRPr lang="en-GB"/>
              </a:defPPr>
              <a:lvl1pPr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1pPr>
              <a:lvl2pPr marL="742950" indent="-28575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2pPr>
              <a:lvl3pPr marL="1143000" indent="-22860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3pPr>
              <a:lvl4pPr marL="1600200" indent="-22860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4pPr>
              <a:lvl5pPr marL="2057400" indent="-22860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9pPr>
            </a:lstStyle>
            <a:p>
              <a:pPr algn="ctr"/>
              <a:r>
                <a:rPr lang="fr-CH" sz="1600" dirty="0">
                  <a:solidFill>
                    <a:schemeClr val="tx1"/>
                  </a:solidFill>
                </a:rPr>
                <a:t>Batterie</a:t>
              </a:r>
              <a:endParaRPr lang="fr-FR" sz="1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54">
                  <a:extLst>
                    <a:ext uri="{FF2B5EF4-FFF2-40B4-BE49-F238E27FC236}">
                      <a16:creationId xmlns:a16="http://schemas.microsoft.com/office/drawing/2014/main" id="{624FBB7F-81B9-49F3-8AE9-472B98B2344F}"/>
                    </a:ext>
                  </a:extLst>
                </p:cNvPr>
                <p:cNvSpPr txBox="1"/>
                <p:nvPr/>
              </p:nvSpPr>
              <p:spPr>
                <a:xfrm>
                  <a:off x="4768041" y="1597064"/>
                  <a:ext cx="661143" cy="2683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GB"/>
                  </a:defPPr>
                  <a:lvl1pPr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1pPr>
                  <a:lvl2pPr marL="742950" indent="-28575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2pPr>
                  <a:lvl3pPr marL="11430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3pPr>
                  <a:lvl4pPr marL="16002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4pPr>
                  <a:lvl5pPr marL="20574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η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54">
                  <a:extLst>
                    <a:ext uri="{FF2B5EF4-FFF2-40B4-BE49-F238E27FC236}">
                      <a16:creationId xmlns:a16="http://schemas.microsoft.com/office/drawing/2014/main" id="{624FBB7F-81B9-49F3-8AE9-472B98B234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8041" y="1597064"/>
                  <a:ext cx="661143" cy="268343"/>
                </a:xfrm>
                <a:prstGeom prst="rect">
                  <a:avLst/>
                </a:prstGeom>
                <a:blipFill>
                  <a:blip r:embed="rId4"/>
                  <a:stretch>
                    <a:fillRect l="-6422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85BBD939-8DD8-40B1-B2B1-495C871060C3}"/>
                    </a:ext>
                  </a:extLst>
                </p:cNvPr>
                <p:cNvSpPr/>
                <p:nvPr/>
              </p:nvSpPr>
              <p:spPr bwMode="auto">
                <a:xfrm>
                  <a:off x="5487305" y="1197450"/>
                  <a:ext cx="906833" cy="338554"/>
                </a:xfrm>
                <a:prstGeom prst="ellipse">
                  <a:avLst/>
                </a:prstGeom>
                <a:solidFill>
                  <a:srgbClr val="23FD38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GB"/>
                  </a:defPPr>
                  <a:lvl1pPr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1pPr>
                  <a:lvl2pPr marL="742950" indent="-28575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2pPr>
                  <a:lvl3pPr marL="11430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3pPr>
                  <a:lvl4pPr marL="16002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4pPr>
                  <a:lvl5pPr marL="20574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9pPr>
                </a:lstStyle>
                <a:p>
                  <a:pPr>
                    <a:buClr>
                      <a:srgbClr val="000000"/>
                    </a:buClr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𝐵𝑎𝑡</m:t>
                            </m:r>
                          </m:e>
                          <m:sub>
                            <m: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𝐶𝐴𝑃</m:t>
                            </m:r>
                          </m:sub>
                        </m:sSub>
                      </m:oMath>
                    </m:oMathPara>
                  </a14:m>
                  <a:endParaRPr kumimoji="0" lang="fr-FR" sz="16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85BBD939-8DD8-40B1-B2B1-495C871060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487305" y="1197450"/>
                  <a:ext cx="906833" cy="33855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7CA6B57-B03A-47C8-A029-389B859B8FBF}"/>
              </a:ext>
            </a:extLst>
          </p:cNvPr>
          <p:cNvGrpSpPr/>
          <p:nvPr/>
        </p:nvGrpSpPr>
        <p:grpSpPr>
          <a:xfrm>
            <a:off x="1190123" y="4417476"/>
            <a:ext cx="1316443" cy="1282159"/>
            <a:chOff x="1190123" y="4417476"/>
            <a:chExt cx="1316443" cy="1282159"/>
          </a:xfrm>
        </p:grpSpPr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A71F8C95-F1E0-43A7-80A3-3A0B2FA29667}"/>
                </a:ext>
              </a:extLst>
            </p:cNvPr>
            <p:cNvSpPr txBox="1"/>
            <p:nvPr/>
          </p:nvSpPr>
          <p:spPr>
            <a:xfrm>
              <a:off x="1270222" y="4417476"/>
              <a:ext cx="1090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1pPr>
              <a:lvl2pPr marL="742950" indent="-28575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2pPr>
              <a:lvl3pPr marL="1143000" indent="-22860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3pPr>
              <a:lvl4pPr marL="1600200" indent="-22860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4pPr>
              <a:lvl5pPr marL="2057400" indent="-22860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9pPr>
            </a:lstStyle>
            <a:p>
              <a:r>
                <a:rPr lang="fr-CH" sz="1600" dirty="0">
                  <a:solidFill>
                    <a:schemeClr val="tx1"/>
                  </a:solidFill>
                </a:rPr>
                <a:t>Irradiation</a:t>
              </a:r>
              <a:endParaRPr lang="fr-FR" sz="1600" dirty="0">
                <a:solidFill>
                  <a:schemeClr val="tx1"/>
                </a:solidFill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3986FED-CACB-4B10-A12B-F6218B719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0123" y="4794430"/>
              <a:ext cx="1316443" cy="6349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74">
                  <a:extLst>
                    <a:ext uri="{FF2B5EF4-FFF2-40B4-BE49-F238E27FC236}">
                      <a16:creationId xmlns:a16="http://schemas.microsoft.com/office/drawing/2014/main" id="{91CF0EDF-D6B6-4759-8554-CE1AD2BE9204}"/>
                    </a:ext>
                  </a:extLst>
                </p:cNvPr>
                <p:cNvSpPr txBox="1"/>
                <p:nvPr/>
              </p:nvSpPr>
              <p:spPr>
                <a:xfrm>
                  <a:off x="1529569" y="5453414"/>
                  <a:ext cx="66127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GB"/>
                  </a:defPPr>
                  <a:lvl1pPr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1pPr>
                  <a:lvl2pPr marL="742950" indent="-28575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2pPr>
                  <a:lvl3pPr marL="11430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3pPr>
                  <a:lvl4pPr marL="16002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4pPr>
                  <a:lvl5pPr marL="20574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𝐼𝑟𝑟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74">
                  <a:extLst>
                    <a:ext uri="{FF2B5EF4-FFF2-40B4-BE49-F238E27FC236}">
                      <a16:creationId xmlns:a16="http://schemas.microsoft.com/office/drawing/2014/main" id="{91CF0EDF-D6B6-4759-8554-CE1AD2BE92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9569" y="5453414"/>
                  <a:ext cx="661271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6481" r="-9259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7E90A30-B850-420B-8A3F-8212C3327C97}"/>
              </a:ext>
            </a:extLst>
          </p:cNvPr>
          <p:cNvGrpSpPr/>
          <p:nvPr/>
        </p:nvGrpSpPr>
        <p:grpSpPr>
          <a:xfrm>
            <a:off x="9080081" y="2744605"/>
            <a:ext cx="2336288" cy="1556048"/>
            <a:chOff x="9080081" y="2744605"/>
            <a:chExt cx="2336288" cy="1556048"/>
          </a:xfrm>
        </p:grpSpPr>
        <p:sp>
          <p:nvSpPr>
            <p:cNvPr id="35" name="TextBox 10">
              <a:extLst>
                <a:ext uri="{FF2B5EF4-FFF2-40B4-BE49-F238E27FC236}">
                  <a16:creationId xmlns:a16="http://schemas.microsoft.com/office/drawing/2014/main" id="{A3ADB75E-378E-454C-B4AC-D64ED15B9DF5}"/>
                </a:ext>
              </a:extLst>
            </p:cNvPr>
            <p:cNvSpPr txBox="1"/>
            <p:nvPr/>
          </p:nvSpPr>
          <p:spPr>
            <a:xfrm>
              <a:off x="9080081" y="2744605"/>
              <a:ext cx="2336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1pPr>
              <a:lvl2pPr marL="742950" indent="-28575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2pPr>
              <a:lvl3pPr marL="1143000" indent="-22860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3pPr>
              <a:lvl4pPr marL="1600200" indent="-22860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4pPr>
              <a:lvl5pPr marL="2057400" indent="-22860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9pPr>
            </a:lstStyle>
            <a:p>
              <a:r>
                <a:rPr lang="fr-CH" sz="1600" dirty="0">
                  <a:solidFill>
                    <a:schemeClr val="tx1"/>
                  </a:solidFill>
                </a:rPr>
                <a:t>Demande électrique</a:t>
              </a:r>
              <a:endParaRPr lang="fr-FR" sz="1600" dirty="0">
                <a:solidFill>
                  <a:schemeClr val="tx1"/>
                </a:solidFill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F56AEA8-ADEF-49CC-BF9E-A84FCCB4F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0639" y="3137482"/>
              <a:ext cx="1354686" cy="8369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76">
                  <a:extLst>
                    <a:ext uri="{FF2B5EF4-FFF2-40B4-BE49-F238E27FC236}">
                      <a16:creationId xmlns:a16="http://schemas.microsoft.com/office/drawing/2014/main" id="{1D624DC7-D4AB-4498-BEE5-49CB55C9AE8E}"/>
                    </a:ext>
                  </a:extLst>
                </p:cNvPr>
                <p:cNvSpPr txBox="1"/>
                <p:nvPr/>
              </p:nvSpPr>
              <p:spPr>
                <a:xfrm>
                  <a:off x="9809011" y="4054432"/>
                  <a:ext cx="74206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GB"/>
                  </a:defPPr>
                  <a:lvl1pPr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1pPr>
                  <a:lvl2pPr marL="742950" indent="-28575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2pPr>
                  <a:lvl3pPr marL="11430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3pPr>
                  <a:lvl4pPr marL="16002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4pPr>
                  <a:lvl5pPr marL="20574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é</m:t>
                            </m:r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𝑙𝑒𝑐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76">
                  <a:extLst>
                    <a:ext uri="{FF2B5EF4-FFF2-40B4-BE49-F238E27FC236}">
                      <a16:creationId xmlns:a16="http://schemas.microsoft.com/office/drawing/2014/main" id="{1D624DC7-D4AB-4498-BEE5-49CB55C9AE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9011" y="4054432"/>
                  <a:ext cx="742062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4918" r="-9016" b="-3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78">
                <a:extLst>
                  <a:ext uri="{FF2B5EF4-FFF2-40B4-BE49-F238E27FC236}">
                    <a16:creationId xmlns:a16="http://schemas.microsoft.com/office/drawing/2014/main" id="{19AF3EA5-1ED3-414A-8F87-291FC408A6D9}"/>
                  </a:ext>
                </a:extLst>
              </p:cNvPr>
              <p:cNvSpPr txBox="1"/>
              <p:nvPr/>
            </p:nvSpPr>
            <p:spPr>
              <a:xfrm>
                <a:off x="5225139" y="3573414"/>
                <a:ext cx="806246" cy="246221"/>
              </a:xfrm>
              <a:prstGeom prst="rect">
                <a:avLst/>
              </a:prstGeom>
              <a:solidFill>
                <a:srgbClr val="1BCAED"/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en-GB"/>
                </a:defPPr>
                <a:lvl1pPr algn="l" defTabSz="449263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1pPr>
                <a:lvl2pPr marL="742950" indent="-285750" algn="l" defTabSz="449263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2pPr>
                <a:lvl3pPr marL="1143000" indent="-228600" algn="l" defTabSz="449263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3pPr>
                <a:lvl4pPr marL="1600200" indent="-228600" algn="l" defTabSz="449263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4pPr>
                <a:lvl5pPr marL="2057400" indent="-228600" algn="l" defTabSz="449263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𝑃𝑉</m:t>
                          </m:r>
                        </m:e>
                        <m: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78">
                <a:extLst>
                  <a:ext uri="{FF2B5EF4-FFF2-40B4-BE49-F238E27FC236}">
                    <a16:creationId xmlns:a16="http://schemas.microsoft.com/office/drawing/2014/main" id="{19AF3EA5-1ED3-414A-8F87-291FC408A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39" y="3573414"/>
                <a:ext cx="806246" cy="246221"/>
              </a:xfrm>
              <a:prstGeom prst="rect">
                <a:avLst/>
              </a:prstGeom>
              <a:blipFill>
                <a:blip r:embed="rId10"/>
                <a:stretch>
                  <a:fillRect l="-4545" r="-8333" b="-34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F692046-1FF8-4051-8221-62698A89A72A}"/>
              </a:ext>
            </a:extLst>
          </p:cNvPr>
          <p:cNvGrpSpPr/>
          <p:nvPr/>
        </p:nvGrpSpPr>
        <p:grpSpPr>
          <a:xfrm>
            <a:off x="4956687" y="2322719"/>
            <a:ext cx="2036257" cy="246221"/>
            <a:chOff x="4956687" y="2322719"/>
            <a:chExt cx="203625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79">
                  <a:extLst>
                    <a:ext uri="{FF2B5EF4-FFF2-40B4-BE49-F238E27FC236}">
                      <a16:creationId xmlns:a16="http://schemas.microsoft.com/office/drawing/2014/main" id="{97253FDF-2787-4C7C-B938-0FB9FB566873}"/>
                    </a:ext>
                  </a:extLst>
                </p:cNvPr>
                <p:cNvSpPr txBox="1"/>
                <p:nvPr/>
              </p:nvSpPr>
              <p:spPr>
                <a:xfrm>
                  <a:off x="6189583" y="2322719"/>
                  <a:ext cx="803361" cy="246221"/>
                </a:xfrm>
                <a:prstGeom prst="rect">
                  <a:avLst/>
                </a:prstGeom>
                <a:solidFill>
                  <a:srgbClr val="1BCAED"/>
                </a:solidFill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GB"/>
                  </a:defPPr>
                  <a:lvl1pPr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1pPr>
                  <a:lvl2pPr marL="742950" indent="-28575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2pPr>
                  <a:lvl3pPr marL="11430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3pPr>
                  <a:lvl4pPr marL="16002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4pPr>
                  <a:lvl5pPr marL="20574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𝐵𝑎𝑡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79">
                  <a:extLst>
                    <a:ext uri="{FF2B5EF4-FFF2-40B4-BE49-F238E27FC236}">
                      <a16:creationId xmlns:a16="http://schemas.microsoft.com/office/drawing/2014/main" id="{97253FDF-2787-4C7C-B938-0FB9FB5668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9583" y="2322719"/>
                  <a:ext cx="803361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4545" r="-8333" b="-3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0">
                  <a:extLst>
                    <a:ext uri="{FF2B5EF4-FFF2-40B4-BE49-F238E27FC236}">
                      <a16:creationId xmlns:a16="http://schemas.microsoft.com/office/drawing/2014/main" id="{1FDEDF54-5CCF-4150-A66F-86E3BDF89377}"/>
                    </a:ext>
                  </a:extLst>
                </p:cNvPr>
                <p:cNvSpPr txBox="1"/>
                <p:nvPr/>
              </p:nvSpPr>
              <p:spPr>
                <a:xfrm>
                  <a:off x="4956687" y="2322719"/>
                  <a:ext cx="905825" cy="246221"/>
                </a:xfrm>
                <a:prstGeom prst="rect">
                  <a:avLst/>
                </a:prstGeom>
                <a:solidFill>
                  <a:srgbClr val="1BCAED"/>
                </a:solidFill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GB"/>
                  </a:defPPr>
                  <a:lvl1pPr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1pPr>
                  <a:lvl2pPr marL="742950" indent="-28575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2pPr>
                  <a:lvl3pPr marL="11430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3pPr>
                  <a:lvl4pPr marL="16002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4pPr>
                  <a:lvl5pPr marL="20574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𝐵𝑎𝑡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0">
                  <a:extLst>
                    <a:ext uri="{FF2B5EF4-FFF2-40B4-BE49-F238E27FC236}">
                      <a16:creationId xmlns:a16="http://schemas.microsoft.com/office/drawing/2014/main" id="{1FDEDF54-5CCF-4150-A66F-86E3BDF893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6687" y="2322719"/>
                  <a:ext cx="905825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4027" r="-6711" b="-3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1">
                <a:extLst>
                  <a:ext uri="{FF2B5EF4-FFF2-40B4-BE49-F238E27FC236}">
                    <a16:creationId xmlns:a16="http://schemas.microsoft.com/office/drawing/2014/main" id="{DB610062-D64A-4BDE-B1C6-945BF42F85E4}"/>
                  </a:ext>
                </a:extLst>
              </p:cNvPr>
              <p:cNvSpPr txBox="1"/>
              <p:nvPr/>
            </p:nvSpPr>
            <p:spPr>
              <a:xfrm>
                <a:off x="6596257" y="1672543"/>
                <a:ext cx="1047210" cy="246221"/>
              </a:xfrm>
              <a:prstGeom prst="rect">
                <a:avLst/>
              </a:prstGeom>
              <a:solidFill>
                <a:srgbClr val="1BCAED"/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en-GB"/>
                </a:defPPr>
                <a:lvl1pPr algn="l" defTabSz="449263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1pPr>
                <a:lvl2pPr marL="742950" indent="-285750" algn="l" defTabSz="449263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2pPr>
                <a:lvl3pPr marL="1143000" indent="-228600" algn="l" defTabSz="449263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3pPr>
                <a:lvl4pPr marL="1600200" indent="-228600" algn="l" defTabSz="449263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4pPr>
                <a:lvl5pPr marL="2057400" indent="-228600" algn="l" defTabSz="449263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bg1"/>
                    </a:solidFill>
                    <a:latin typeface="Arial" pitchFamily="34" charset="0"/>
                    <a:ea typeface="Microsoft YaHei" pitchFamily="34" charset="-122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𝐵𝑎𝑡</m:t>
                          </m:r>
                        </m:e>
                        <m: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𝑠𝑡𝑜𝑐𝑘</m:t>
                          </m:r>
                        </m:sub>
                      </m:sSub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1">
                <a:extLst>
                  <a:ext uri="{FF2B5EF4-FFF2-40B4-BE49-F238E27FC236}">
                    <a16:creationId xmlns:a16="http://schemas.microsoft.com/office/drawing/2014/main" id="{DB610062-D64A-4BDE-B1C6-945BF42F8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57" y="1672543"/>
                <a:ext cx="1047210" cy="246221"/>
              </a:xfrm>
              <a:prstGeom prst="rect">
                <a:avLst/>
              </a:prstGeom>
              <a:blipFill>
                <a:blip r:embed="rId13"/>
                <a:stretch>
                  <a:fillRect l="-3488" r="-5814" b="-34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AB912B7B-DDED-4264-8811-EE4F300BC03C}"/>
              </a:ext>
            </a:extLst>
          </p:cNvPr>
          <p:cNvSpPr/>
          <p:nvPr/>
        </p:nvSpPr>
        <p:spPr bwMode="auto">
          <a:xfrm>
            <a:off x="2665487" y="1079847"/>
            <a:ext cx="5654538" cy="4490909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Arial" pitchFamily="34" charset="0"/>
                <a:ea typeface="Microsoft YaHei" pitchFamily="34" charset="-122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Arial" pitchFamily="34" charset="0"/>
                <a:ea typeface="Microsoft YaHei" pitchFamily="34" charset="-122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Arial" pitchFamily="34" charset="0"/>
                <a:ea typeface="Microsoft YaHei" pitchFamily="34" charset="-122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Arial" pitchFamily="34" charset="0"/>
                <a:ea typeface="Microsoft YaHei" pitchFamily="34" charset="-122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Arial" pitchFamily="34" charset="0"/>
                <a:ea typeface="Microsoft YaHei" pitchFamily="34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Arial" pitchFamily="34" charset="0"/>
                <a:ea typeface="Microsoft YaHei" pitchFamily="34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Arial" pitchFamily="34" charset="0"/>
                <a:ea typeface="Microsoft YaHei" pitchFamily="34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Arial" pitchFamily="34" charset="0"/>
                <a:ea typeface="Microsoft YaHei" pitchFamily="34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Arial" pitchFamily="34" charset="0"/>
                <a:ea typeface="Microsoft YaHei" pitchFamily="34" charset="-122"/>
                <a:cs typeface="+mn-cs"/>
              </a:defRPr>
            </a:lvl9pPr>
          </a:lstStyle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FR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A16904-4FEB-4531-A19C-F72E93B38B1A}"/>
              </a:ext>
            </a:extLst>
          </p:cNvPr>
          <p:cNvGrpSpPr/>
          <p:nvPr/>
        </p:nvGrpSpPr>
        <p:grpSpPr>
          <a:xfrm>
            <a:off x="2416827" y="4449146"/>
            <a:ext cx="2800693" cy="1034682"/>
            <a:chOff x="2416827" y="4449146"/>
            <a:chExt cx="2800693" cy="103468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6A814F8-6867-45DE-ABCA-FDAE3138B8C2}"/>
                </a:ext>
              </a:extLst>
            </p:cNvPr>
            <p:cNvCxnSpPr>
              <a:cxnSpLocks/>
              <a:endCxn id="38" idx="1"/>
            </p:cNvCxnSpPr>
            <p:nvPr/>
          </p:nvCxnSpPr>
          <p:spPr bwMode="auto">
            <a:xfrm>
              <a:off x="2416827" y="4618423"/>
              <a:ext cx="1111145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0C858DB3-C74A-485F-8A07-B6638A994DE6}"/>
                </a:ext>
              </a:extLst>
            </p:cNvPr>
            <p:cNvSpPr txBox="1"/>
            <p:nvPr/>
          </p:nvSpPr>
          <p:spPr>
            <a:xfrm>
              <a:off x="3527972" y="4449146"/>
              <a:ext cx="581808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>
                <a:defRPr lang="en-GB"/>
              </a:defPPr>
              <a:lvl1pPr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1pPr>
              <a:lvl2pPr marL="742950" indent="-28575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2pPr>
              <a:lvl3pPr marL="1143000" indent="-22860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3pPr>
              <a:lvl4pPr marL="1600200" indent="-22860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4pPr>
              <a:lvl5pPr marL="2057400" indent="-22860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9pPr>
            </a:lstStyle>
            <a:p>
              <a:pPr algn="ctr"/>
              <a:r>
                <a:rPr lang="fr-CH" sz="1600" dirty="0">
                  <a:solidFill>
                    <a:schemeClr val="tx1"/>
                  </a:solidFill>
                </a:rPr>
                <a:t>PV</a:t>
              </a:r>
              <a:endParaRPr lang="fr-FR" sz="1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52">
                  <a:extLst>
                    <a:ext uri="{FF2B5EF4-FFF2-40B4-BE49-F238E27FC236}">
                      <a16:creationId xmlns:a16="http://schemas.microsoft.com/office/drawing/2014/main" id="{86264CF0-9BA6-40C9-A714-DC34FB474517}"/>
                    </a:ext>
                  </a:extLst>
                </p:cNvPr>
                <p:cNvSpPr txBox="1"/>
                <p:nvPr/>
              </p:nvSpPr>
              <p:spPr>
                <a:xfrm>
                  <a:off x="3630395" y="4767090"/>
                  <a:ext cx="37696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GB"/>
                  </a:defPPr>
                  <a:lvl1pPr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1pPr>
                  <a:lvl2pPr marL="742950" indent="-28575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2pPr>
                  <a:lvl3pPr marL="11430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3pPr>
                  <a:lvl4pPr marL="16002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4pPr>
                  <a:lvl5pPr marL="20574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η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𝑃𝑉</m:t>
                            </m:r>
                          </m:sub>
                        </m:sSub>
                      </m:oMath>
                    </m:oMathPara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52">
                  <a:extLst>
                    <a:ext uri="{FF2B5EF4-FFF2-40B4-BE49-F238E27FC236}">
                      <a16:creationId xmlns:a16="http://schemas.microsoft.com/office/drawing/2014/main" id="{86264CF0-9BA6-40C9-A714-DC34FB4745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0395" y="4767090"/>
                  <a:ext cx="376962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1475" r="-3279" b="-2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64908050-C991-446C-ABA4-27DFE0F0417F}"/>
                    </a:ext>
                  </a:extLst>
                </p:cNvPr>
                <p:cNvSpPr/>
                <p:nvPr/>
              </p:nvSpPr>
              <p:spPr bwMode="auto">
                <a:xfrm>
                  <a:off x="3341470" y="5149748"/>
                  <a:ext cx="879769" cy="303666"/>
                </a:xfrm>
                <a:prstGeom prst="ellipse">
                  <a:avLst/>
                </a:prstGeom>
                <a:solidFill>
                  <a:srgbClr val="23FD38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GB"/>
                  </a:defPPr>
                  <a:lvl1pPr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1pPr>
                  <a:lvl2pPr marL="742950" indent="-28575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2pPr>
                  <a:lvl3pPr marL="11430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3pPr>
                  <a:lvl4pPr marL="16002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4pPr>
                  <a:lvl5pPr marL="20574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9pPr>
                </a:lstStyle>
                <a:p>
                  <a:pPr>
                    <a:buClr>
                      <a:srgbClr val="000000"/>
                    </a:buClr>
                    <a:buSzPct val="10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𝑃𝑉</m:t>
                            </m:r>
                          </m:e>
                          <m:sub>
                            <m: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𝐶𝐴𝑃</m:t>
                            </m:r>
                          </m:sub>
                        </m:sSub>
                      </m:oMath>
                    </m:oMathPara>
                  </a14:m>
                  <a:endParaRPr kumimoji="0" lang="fr-FR" sz="16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64908050-C991-446C-ABA4-27DFE0F041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41470" y="5149748"/>
                  <a:ext cx="879769" cy="303666"/>
                </a:xfrm>
                <a:prstGeom prst="ellipse">
                  <a:avLst/>
                </a:prstGeom>
                <a:blipFill>
                  <a:blip r:embed="rId15"/>
                  <a:stretch>
                    <a:fillRect b="-1923"/>
                  </a:stretch>
                </a:blip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9AF01D2-83F6-4A6C-8131-71B29DFA4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991" y="5073299"/>
              <a:ext cx="410529" cy="410529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2D0A9AF3-755A-423D-842C-65252DA50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850" y="5073299"/>
              <a:ext cx="410529" cy="41052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F76C2E2-FCA4-4F04-B4A4-A27E26A51C67}"/>
              </a:ext>
            </a:extLst>
          </p:cNvPr>
          <p:cNvGrpSpPr/>
          <p:nvPr/>
        </p:nvGrpSpPr>
        <p:grpSpPr>
          <a:xfrm>
            <a:off x="1695289" y="2431345"/>
            <a:ext cx="7384792" cy="800482"/>
            <a:chOff x="1695289" y="2431345"/>
            <a:chExt cx="7384792" cy="80048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D572F00-217F-42F0-9D63-41C56F7709FE}"/>
                </a:ext>
              </a:extLst>
            </p:cNvPr>
            <p:cNvCxnSpPr>
              <a:cxnSpLocks/>
              <a:endCxn id="33" idx="2"/>
            </p:cNvCxnSpPr>
            <p:nvPr/>
          </p:nvCxnSpPr>
          <p:spPr bwMode="auto">
            <a:xfrm>
              <a:off x="2344819" y="2913882"/>
              <a:ext cx="36526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937B7B-1AFE-48A9-A339-C58A41FED586}"/>
                </a:ext>
              </a:extLst>
            </p:cNvPr>
            <p:cNvCxnSpPr>
              <a:cxnSpLocks/>
              <a:stCxn id="33" idx="6"/>
              <a:endCxn id="35" idx="1"/>
            </p:cNvCxnSpPr>
            <p:nvPr/>
          </p:nvCxnSpPr>
          <p:spPr bwMode="auto">
            <a:xfrm>
              <a:off x="6141449" y="2913882"/>
              <a:ext cx="293863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135BAE5-1694-4373-B20D-B59576584AF4}"/>
                </a:ext>
              </a:extLst>
            </p:cNvPr>
            <p:cNvSpPr/>
            <p:nvPr/>
          </p:nvSpPr>
          <p:spPr bwMode="auto">
            <a:xfrm>
              <a:off x="5997433" y="2841874"/>
              <a:ext cx="144016" cy="14401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1pPr>
              <a:lvl2pPr marL="742950" indent="-28575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2pPr>
              <a:lvl3pPr marL="1143000" indent="-22860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3pPr>
              <a:lvl4pPr marL="1600200" indent="-22860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4pPr>
              <a:lvl5pPr marL="2057400" indent="-22860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9pPr>
            </a:lstStyle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FR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42277EDF-D1FB-42DB-A912-9198ECE5A69B}"/>
                </a:ext>
              </a:extLst>
            </p:cNvPr>
            <p:cNvSpPr txBox="1"/>
            <p:nvPr/>
          </p:nvSpPr>
          <p:spPr>
            <a:xfrm>
              <a:off x="1695289" y="2736031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1pPr>
              <a:lvl2pPr marL="742950" indent="-28575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2pPr>
              <a:lvl3pPr marL="1143000" indent="-22860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3pPr>
              <a:lvl4pPr marL="1600200" indent="-22860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4pPr>
              <a:lvl5pPr marL="2057400" indent="-22860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9pPr>
            </a:lstStyle>
            <a:p>
              <a:r>
                <a:rPr lang="fr-CH" sz="1600" dirty="0">
                  <a:solidFill>
                    <a:schemeClr val="tx1"/>
                  </a:solidFill>
                </a:rPr>
                <a:t>Grid</a:t>
              </a:r>
              <a:endParaRPr lang="fr-FR" sz="1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77">
                  <a:extLst>
                    <a:ext uri="{FF2B5EF4-FFF2-40B4-BE49-F238E27FC236}">
                      <a16:creationId xmlns:a16="http://schemas.microsoft.com/office/drawing/2014/main" id="{C0E89D3B-9DB2-4DD8-8CCC-214B6AB18F54}"/>
                    </a:ext>
                  </a:extLst>
                </p:cNvPr>
                <p:cNvSpPr txBox="1"/>
                <p:nvPr/>
              </p:nvSpPr>
              <p:spPr>
                <a:xfrm>
                  <a:off x="2956351" y="2985606"/>
                  <a:ext cx="728084" cy="246221"/>
                </a:xfrm>
                <a:prstGeom prst="rect">
                  <a:avLst/>
                </a:prstGeom>
                <a:solidFill>
                  <a:srgbClr val="1BCAED"/>
                </a:solidFill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GB"/>
                  </a:defPPr>
                  <a:lvl1pPr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1pPr>
                  <a:lvl2pPr marL="742950" indent="-28575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2pPr>
                  <a:lvl3pPr marL="11430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3pPr>
                  <a:lvl4pPr marL="16002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4pPr>
                  <a:lvl5pPr marL="2057400" indent="-228600" algn="l" defTabSz="449263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bg1"/>
                      </a:solidFill>
                      <a:latin typeface="Arial" pitchFamily="34" charset="0"/>
                      <a:ea typeface="Microsoft YaHei" pitchFamily="34" charset="-122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𝑔𝑟𝑖𝑑</m:t>
                        </m:r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77">
                  <a:extLst>
                    <a:ext uri="{FF2B5EF4-FFF2-40B4-BE49-F238E27FC236}">
                      <a16:creationId xmlns:a16="http://schemas.microsoft.com/office/drawing/2014/main" id="{C0E89D3B-9DB2-4DD8-8CCC-214B6AB18F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6351" y="2985606"/>
                  <a:ext cx="728084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9244" r="-8403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11C3A963-E714-4113-9097-37F32A8CD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091" y="2431345"/>
              <a:ext cx="410529" cy="41052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A9956F0-E8EC-45DE-8383-B68FE7EA3C18}"/>
              </a:ext>
            </a:extLst>
          </p:cNvPr>
          <p:cNvGrpSpPr/>
          <p:nvPr/>
        </p:nvGrpSpPr>
        <p:grpSpPr>
          <a:xfrm>
            <a:off x="6599993" y="1115589"/>
            <a:ext cx="1359838" cy="416949"/>
            <a:chOff x="6599993" y="1115589"/>
            <a:chExt cx="1359838" cy="416949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68465FF9-9F48-4F19-9E5E-03C36A883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9993" y="1115589"/>
              <a:ext cx="410529" cy="410529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B818884-91EC-4F35-AD68-88E2DEEAA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5378" y="1122009"/>
              <a:ext cx="410529" cy="410529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63181B1-8918-42EF-A460-1D2306643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9302" y="1122009"/>
              <a:ext cx="410529" cy="4105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2E3CC6D-89A2-4AD8-9C45-A06946BAB1F6}"/>
              </a:ext>
            </a:extLst>
          </p:cNvPr>
          <p:cNvGrpSpPr/>
          <p:nvPr/>
        </p:nvGrpSpPr>
        <p:grpSpPr>
          <a:xfrm>
            <a:off x="6255307" y="3043529"/>
            <a:ext cx="2120515" cy="543162"/>
            <a:chOff x="6255307" y="3043529"/>
            <a:chExt cx="2120515" cy="543162"/>
          </a:xfrm>
        </p:grpSpPr>
        <p:sp>
          <p:nvSpPr>
            <p:cNvPr id="95" name="TextBox 10">
              <a:extLst>
                <a:ext uri="{FF2B5EF4-FFF2-40B4-BE49-F238E27FC236}">
                  <a16:creationId xmlns:a16="http://schemas.microsoft.com/office/drawing/2014/main" id="{68A9C42B-5E7D-4253-9C19-52DB73902FF5}"/>
                </a:ext>
              </a:extLst>
            </p:cNvPr>
            <p:cNvSpPr txBox="1"/>
            <p:nvPr/>
          </p:nvSpPr>
          <p:spPr>
            <a:xfrm>
              <a:off x="6372443" y="3248137"/>
              <a:ext cx="2003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1pPr>
              <a:lvl2pPr marL="742950" indent="-28575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2pPr>
              <a:lvl3pPr marL="1143000" indent="-22860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3pPr>
              <a:lvl4pPr marL="1600200" indent="-22860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4pPr>
              <a:lvl5pPr marL="2057400" indent="-228600" algn="l" defTabSz="449263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bg1"/>
                  </a:solidFill>
                  <a:latin typeface="Arial" pitchFamily="34" charset="0"/>
                  <a:ea typeface="Microsoft YaHei" pitchFamily="34" charset="-122"/>
                  <a:cs typeface="+mn-cs"/>
                </a:defRPr>
              </a:lvl9pPr>
            </a:lstStyle>
            <a:p>
              <a:r>
                <a:rPr lang="fr-CH" sz="1600" dirty="0">
                  <a:solidFill>
                    <a:schemeClr val="tx1"/>
                  </a:solidFill>
                </a:rPr>
                <a:t>« </a:t>
              </a:r>
              <a:r>
                <a:rPr lang="fr-CH" sz="1600" b="1" dirty="0">
                  <a:solidFill>
                    <a:schemeClr val="tx1"/>
                  </a:solidFill>
                </a:rPr>
                <a:t>Balance node </a:t>
              </a:r>
              <a:r>
                <a:rPr lang="fr-CH" sz="1600" dirty="0">
                  <a:solidFill>
                    <a:schemeClr val="tx1"/>
                  </a:solidFill>
                </a:rPr>
                <a:t>»</a:t>
              </a:r>
              <a:endParaRPr lang="fr-F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7AD0D25-3E52-452A-A719-E291ACB902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5307" y="3043529"/>
              <a:ext cx="288781" cy="2239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06B43003-9425-4C47-B4EE-F3CC9AB765FE}"/>
              </a:ext>
            </a:extLst>
          </p:cNvPr>
          <p:cNvSpPr/>
          <p:nvPr/>
        </p:nvSpPr>
        <p:spPr>
          <a:xfrm>
            <a:off x="153629" y="153078"/>
            <a:ext cx="9675146" cy="548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962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2. Modélisation des systèmes énergétiques 1</a:t>
            </a:r>
          </a:p>
        </p:txBody>
      </p:sp>
    </p:spTree>
    <p:extLst>
      <p:ext uri="{BB962C8B-B14F-4D97-AF65-F5344CB8AC3E}">
        <p14:creationId xmlns:p14="http://schemas.microsoft.com/office/powerpoint/2010/main" val="11678439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7" grpId="0"/>
      <p:bldP spid="84" grpId="0" animBg="1"/>
      <p:bldP spid="87" grpId="0" animBg="1"/>
      <p:bldP spid="8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F2AD85F-C2E1-41FF-A5E5-F3F893CC8799}"/>
              </a:ext>
            </a:extLst>
          </p:cNvPr>
          <p:cNvGrpSpPr/>
          <p:nvPr/>
        </p:nvGrpSpPr>
        <p:grpSpPr>
          <a:xfrm>
            <a:off x="382245" y="856515"/>
            <a:ext cx="4472621" cy="2018358"/>
            <a:chOff x="382245" y="856515"/>
            <a:chExt cx="4472621" cy="2018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4A8E79C2-76A3-4CE6-A9D3-AC0E0779F29A}"/>
                    </a:ext>
                  </a:extLst>
                </p:cNvPr>
                <p:cNvSpPr txBox="1"/>
                <p:nvPr/>
              </p:nvSpPr>
              <p:spPr>
                <a:xfrm>
                  <a:off x="1336869" y="1782192"/>
                  <a:ext cx="3517997" cy="25699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: </m:t>
                        </m:r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𝑔𝑟𝑖𝑑</m:t>
                        </m:r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1;</m:t>
                            </m:r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fr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fr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𝑘𝑊</m:t>
                        </m:r>
                      </m:oMath>
                    </m:oMathPara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4A8E79C2-76A3-4CE6-A9D3-AC0E0779F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6869" y="1782192"/>
                  <a:ext cx="3517997" cy="256993"/>
                </a:xfrm>
                <a:prstGeom prst="rect">
                  <a:avLst/>
                </a:prstGeom>
                <a:blipFill>
                  <a:blip r:embed="rId3"/>
                  <a:stretch>
                    <a:fillRect l="-1386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20B4C9-0B48-4B99-91FD-496C898AFE89}"/>
                </a:ext>
              </a:extLst>
            </p:cNvPr>
            <p:cNvGrpSpPr/>
            <p:nvPr/>
          </p:nvGrpSpPr>
          <p:grpSpPr>
            <a:xfrm>
              <a:off x="382245" y="856515"/>
              <a:ext cx="3682130" cy="2018358"/>
              <a:chOff x="497116" y="868374"/>
              <a:chExt cx="3682130" cy="2018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3E45F78-2A84-4701-9670-2AF848A67E30}"/>
                      </a:ext>
                    </a:extLst>
                  </p:cNvPr>
                  <p:cNvSpPr txBox="1"/>
                  <p:nvPr/>
                </p:nvSpPr>
                <p:spPr>
                  <a:xfrm>
                    <a:off x="497116" y="868374"/>
                    <a:ext cx="2386567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fr-CH" sz="1800" b="0" i="1" u="sng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𝑉𝑎𝑟𝑖𝑎𝑏𝑙𝑒𝑠</m:t>
                          </m:r>
                          <m:r>
                            <a:rPr lang="fr-CH" sz="1800" b="0" i="1" u="sng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H" sz="1800" b="0" i="1" u="sng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fr-CH" sz="1800" b="0" i="1" u="sng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H" sz="1800" b="0" i="1" u="sng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CH" sz="1800" b="0" i="1" u="sng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H" sz="1800" b="0" i="1" u="sng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𝑐𝑖𝑠𝑖𝑜𝑛</m:t>
                          </m:r>
                        </m:oMath>
                      </m:oMathPara>
                    </a14:m>
                    <a:endParaRPr lang="fr-CH" sz="1800" b="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3E45F78-2A84-4701-9670-2AF848A67E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116" y="868374"/>
                    <a:ext cx="238656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8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D5E7F354-2C75-474A-B99B-9AA87918E67D}"/>
                      </a:ext>
                    </a:extLst>
                  </p:cNvPr>
                  <p:cNvSpPr txBox="1"/>
                  <p:nvPr/>
                </p:nvSpPr>
                <p:spPr>
                  <a:xfrm>
                    <a:off x="1451743" y="1221179"/>
                    <a:ext cx="2453243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:</m:t>
                          </m:r>
                          <m:sSub>
                            <m:sSubPr>
                              <m:ctrlPr>
                                <a:rPr lang="fr-F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𝑃𝑉</m:t>
                              </m:r>
                            </m:e>
                            <m:sub>
                              <m:r>
                                <a:rPr lang="fr-CH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𝐶𝐴𝑃</m:t>
                              </m:r>
                            </m:sub>
                          </m:s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1;1</m:t>
                              </m:r>
                            </m:e>
                          </m:d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→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oMath>
                      </m:oMathPara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D5E7F354-2C75-474A-B99B-9AA87918E6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51743" y="1221179"/>
                    <a:ext cx="2453243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985" b="-1463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37131E50-1E43-4D2A-8308-AE26256C370B}"/>
                      </a:ext>
                    </a:extLst>
                  </p:cNvPr>
                  <p:cNvSpPr txBox="1"/>
                  <p:nvPr/>
                </p:nvSpPr>
                <p:spPr>
                  <a:xfrm>
                    <a:off x="1451742" y="1514965"/>
                    <a:ext cx="2727504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:</m:t>
                          </m:r>
                          <m:sSub>
                            <m:sSubPr>
                              <m:ctrlPr>
                                <a:rPr lang="fr-F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𝐵𝑎𝑡</m:t>
                              </m:r>
                            </m:e>
                            <m:sub>
                              <m:r>
                                <a:rPr lang="fr-CH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𝐶𝐴𝑃</m:t>
                              </m:r>
                            </m:sub>
                          </m:s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1;1</m:t>
                              </m:r>
                            </m:e>
                          </m:d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𝑘𝑊h</m:t>
                          </m:r>
                        </m:oMath>
                      </m:oMathPara>
                    </a14:m>
                    <a:endParaRPr lang="fr-FR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37131E50-1E43-4D2A-8308-AE26256C37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51742" y="1514965"/>
                    <a:ext cx="2727504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86" b="-1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B30BE3C4-4B00-4254-8F29-ED8B005EE2EE}"/>
                      </a:ext>
                    </a:extLst>
                  </p:cNvPr>
                  <p:cNvSpPr txBox="1"/>
                  <p:nvPr/>
                </p:nvSpPr>
                <p:spPr>
                  <a:xfrm>
                    <a:off x="1451743" y="2071289"/>
                    <a:ext cx="2522942" cy="25699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:</m:t>
                          </m:r>
                          <m:sSub>
                            <m:sSubPr>
                              <m:ctrlPr>
                                <a:rPr lang="fr-F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𝐵𝑎𝑡</m:t>
                              </m:r>
                            </m:e>
                            <m:sub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1;</m:t>
                              </m:r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𝑘𝑊</m:t>
                          </m:r>
                        </m:oMath>
                      </m:oMathPara>
                    </a14:m>
                    <a:endParaRPr lang="fr-FR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B30BE3C4-4B00-4254-8F29-ED8B005EE2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51743" y="2071289"/>
                    <a:ext cx="2522942" cy="2569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32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BDC840A-6A4A-45B4-BCB6-23F0196F3592}"/>
                      </a:ext>
                    </a:extLst>
                  </p:cNvPr>
                  <p:cNvSpPr txBox="1"/>
                  <p:nvPr/>
                </p:nvSpPr>
                <p:spPr>
                  <a:xfrm>
                    <a:off x="1451743" y="2350514"/>
                    <a:ext cx="2659317" cy="25699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4,</m:t>
                              </m:r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:</m:t>
                          </m:r>
                          <m:sSub>
                            <m:sSubPr>
                              <m:ctrlPr>
                                <a:rPr lang="fr-F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𝐵𝑎𝑡</m:t>
                              </m:r>
                            </m:e>
                            <m:sub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1;</m:t>
                              </m:r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𝑘𝑊</m:t>
                          </m:r>
                        </m:oMath>
                      </m:oMathPara>
                    </a14:m>
                    <a:endParaRPr lang="fr-FR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BDC840A-6A4A-45B4-BCB6-23F0196F35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51743" y="2350514"/>
                    <a:ext cx="2659317" cy="25699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31" b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A2F27C43-5EA9-4DB5-A587-BCC3745BE275}"/>
                      </a:ext>
                    </a:extLst>
                  </p:cNvPr>
                  <p:cNvSpPr txBox="1"/>
                  <p:nvPr/>
                </p:nvSpPr>
                <p:spPr>
                  <a:xfrm>
                    <a:off x="1451743" y="2629739"/>
                    <a:ext cx="2591130" cy="25699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5,</m:t>
                              </m:r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:</m:t>
                          </m:r>
                          <m:sSub>
                            <m:sSubPr>
                              <m:ctrlPr>
                                <a:rPr lang="fr-F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𝐵𝑎𝑡</m:t>
                              </m:r>
                            </m:e>
                            <m:sub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𝑠𝑡𝑜𝑐𝑘</m:t>
                              </m:r>
                            </m:sub>
                          </m:s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1;</m:t>
                              </m:r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𝑘𝑊h</m:t>
                          </m:r>
                        </m:oMath>
                      </m:oMathPara>
                    </a14:m>
                    <a:endParaRPr lang="fr-FR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A2F27C43-5EA9-4DB5-A587-BCC3745BE2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51743" y="2629739"/>
                    <a:ext cx="2591130" cy="25699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882" r="-235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11D6F-D03A-4ED9-890B-D4B03D0378A7}"/>
              </a:ext>
            </a:extLst>
          </p:cNvPr>
          <p:cNvGrpSpPr/>
          <p:nvPr/>
        </p:nvGrpSpPr>
        <p:grpSpPr>
          <a:xfrm>
            <a:off x="74278" y="4146137"/>
            <a:ext cx="6254048" cy="1088964"/>
            <a:chOff x="123411" y="4129720"/>
            <a:chExt cx="6254048" cy="10889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04B3F7C-B682-42A4-950C-79A109B7E3F1}"/>
                    </a:ext>
                  </a:extLst>
                </p:cNvPr>
                <p:cNvSpPr txBox="1"/>
                <p:nvPr/>
              </p:nvSpPr>
              <p:spPr>
                <a:xfrm>
                  <a:off x="1367761" y="4129720"/>
                  <a:ext cx="4732318" cy="24596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fr-CH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fr-CH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CH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fr-CH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fr-CH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fr-FR" sz="16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fr-CH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04B3F7C-B682-42A4-950C-79A109B7E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7761" y="4129720"/>
                  <a:ext cx="4732318" cy="245968"/>
                </a:xfrm>
                <a:prstGeom prst="rect">
                  <a:avLst/>
                </a:prstGeom>
                <a:blipFill>
                  <a:blip r:embed="rId10"/>
                  <a:stretch>
                    <a:fillRect l="-1030" b="-3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DA6BCACF-3B5B-4FDE-ABDD-06C4156DF0AC}"/>
                    </a:ext>
                  </a:extLst>
                </p:cNvPr>
                <p:cNvSpPr txBox="1"/>
                <p:nvPr/>
              </p:nvSpPr>
              <p:spPr>
                <a:xfrm>
                  <a:off x="1331575" y="4404943"/>
                  <a:ext cx="5045884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𝐵𝑎𝑡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𝑖𝑛𝑣𝑒𝑠𝑡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𝑐𝑎𝑝𝑖𝑡𝑎𝑙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𝑏𝑎𝑡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CH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DA6BCACF-3B5B-4FDE-ABDD-06C4156DF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1575" y="4404943"/>
                  <a:ext cx="504588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1329" b="-341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Left Brace 123">
              <a:extLst>
                <a:ext uri="{FF2B5EF4-FFF2-40B4-BE49-F238E27FC236}">
                  <a16:creationId xmlns:a16="http://schemas.microsoft.com/office/drawing/2014/main" id="{B1BAEB51-8D5D-4D5C-A495-7260C42004DA}"/>
                </a:ext>
              </a:extLst>
            </p:cNvPr>
            <p:cNvSpPr/>
            <p:nvPr/>
          </p:nvSpPr>
          <p:spPr bwMode="auto">
            <a:xfrm>
              <a:off x="1064120" y="4247153"/>
              <a:ext cx="136375" cy="965951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F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DD6BEAE-0A94-4230-BA30-FD81C6440580}"/>
                    </a:ext>
                  </a:extLst>
                </p:cNvPr>
                <p:cNvSpPr txBox="1"/>
                <p:nvPr/>
              </p:nvSpPr>
              <p:spPr>
                <a:xfrm>
                  <a:off x="123411" y="4551847"/>
                  <a:ext cx="750064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𝐵𝑎𝑡𝑡𝑒𝑟𝑖𝑒</m:t>
                            </m:r>
                          </m:e>
                          <m:sub/>
                        </m:sSub>
                      </m:oMath>
                    </m:oMathPara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DD6BEAE-0A94-4230-BA30-FD81C6440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11" y="4551847"/>
                  <a:ext cx="750064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8943" r="-12195"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FD0921C0-315C-4489-B8F2-D52A79C2F8E0}"/>
                    </a:ext>
                  </a:extLst>
                </p:cNvPr>
                <p:cNvSpPr txBox="1"/>
                <p:nvPr/>
              </p:nvSpPr>
              <p:spPr>
                <a:xfrm>
                  <a:off x="1336871" y="4678282"/>
                  <a:ext cx="122737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     ;</m:t>
                        </m:r>
                      </m:oMath>
                    </m:oMathPara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FD0921C0-315C-4489-B8F2-D52A79C2F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6871" y="4678282"/>
                  <a:ext cx="122737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3960" b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DDE78D45-3F7A-408F-8633-8D67793CFC1E}"/>
                    </a:ext>
                  </a:extLst>
                </p:cNvPr>
                <p:cNvSpPr txBox="1"/>
                <p:nvPr/>
              </p:nvSpPr>
              <p:spPr>
                <a:xfrm>
                  <a:off x="1336871" y="4972463"/>
                  <a:ext cx="3264228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fr-CH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r>
                    <a:rPr lang="fr-FR" sz="1600" dirty="0">
                      <a:solidFill>
                        <a:schemeClr val="tx1"/>
                      </a:solidFill>
                    </a:rPr>
                    <a:t>   ;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𝑖𝑛𝑖𝑡𝑖𝑎𝑙𝑒</m:t>
                          </m:r>
                        </m:sub>
                      </m:sSub>
                    </m:oMath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DDE78D45-3F7A-408F-8633-8D67793CFC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6871" y="4972463"/>
                  <a:ext cx="3264228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493" t="-24390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F786EA5-A629-4E99-BE04-0DB1FD53C74B}"/>
                    </a:ext>
                  </a:extLst>
                </p:cNvPr>
                <p:cNvSpPr txBox="1"/>
                <p:nvPr/>
              </p:nvSpPr>
              <p:spPr>
                <a:xfrm>
                  <a:off x="2633947" y="4707492"/>
                  <a:ext cx="1362241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F786EA5-A629-4E99-BE04-0DB1FD53C7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947" y="4707492"/>
                  <a:ext cx="1362241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3587" b="-2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F2D95E-F4D6-4667-B569-8D395284C197}"/>
              </a:ext>
            </a:extLst>
          </p:cNvPr>
          <p:cNvGrpSpPr/>
          <p:nvPr/>
        </p:nvGrpSpPr>
        <p:grpSpPr>
          <a:xfrm>
            <a:off x="6442437" y="1148712"/>
            <a:ext cx="2477522" cy="476195"/>
            <a:chOff x="6442437" y="1148712"/>
            <a:chExt cx="2477522" cy="476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659879A-625D-4599-88B0-2A72A0C0440D}"/>
                    </a:ext>
                  </a:extLst>
                </p:cNvPr>
                <p:cNvSpPr txBox="1"/>
                <p:nvPr/>
              </p:nvSpPr>
              <p:spPr>
                <a:xfrm>
                  <a:off x="6465960" y="1378686"/>
                  <a:ext cx="2453999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CH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0   </m:t>
                        </m:r>
                      </m:oMath>
                    </m:oMathPara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659879A-625D-4599-88B0-2A72A0C044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5960" y="1378686"/>
                  <a:ext cx="2453999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239" b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1817084B-795F-47F5-9F0C-E7116D00D897}"/>
                    </a:ext>
                  </a:extLst>
                </p:cNvPr>
                <p:cNvSpPr txBox="1"/>
                <p:nvPr/>
              </p:nvSpPr>
              <p:spPr>
                <a:xfrm>
                  <a:off x="6442437" y="1148712"/>
                  <a:ext cx="750064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fr-CH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𝑟𝑖𝑣𝑖𝑎𝑙𝑒𝑠</m:t>
                        </m:r>
                      </m:oMath>
                    </m:oMathPara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1817084B-795F-47F5-9F0C-E7116D00D8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437" y="1148712"/>
                  <a:ext cx="750064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8943" r="-14634"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52FBD9E-7532-465B-9A4D-398CDA7A197C}"/>
              </a:ext>
            </a:extLst>
          </p:cNvPr>
          <p:cNvCxnSpPr>
            <a:cxnSpLocks/>
          </p:cNvCxnSpPr>
          <p:nvPr/>
        </p:nvCxnSpPr>
        <p:spPr bwMode="auto">
          <a:xfrm>
            <a:off x="6141591" y="1517308"/>
            <a:ext cx="0" cy="446928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9A185A-A7EE-481D-A954-BEE518D6D492}"/>
              </a:ext>
            </a:extLst>
          </p:cNvPr>
          <p:cNvGrpSpPr/>
          <p:nvPr/>
        </p:nvGrpSpPr>
        <p:grpSpPr>
          <a:xfrm>
            <a:off x="6188422" y="1941603"/>
            <a:ext cx="5394747" cy="1040237"/>
            <a:chOff x="6188422" y="1941603"/>
            <a:chExt cx="5394747" cy="10402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43BFBACB-0301-4073-88AC-A81BC1685AB2}"/>
                    </a:ext>
                  </a:extLst>
                </p:cNvPr>
                <p:cNvSpPr txBox="1"/>
                <p:nvPr/>
              </p:nvSpPr>
              <p:spPr>
                <a:xfrm>
                  <a:off x="6328326" y="1941603"/>
                  <a:ext cx="109099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fr-CH" sz="18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𝑂𝑏𝑗𝑒𝑐𝑡𝑖𝑣𝑒</m:t>
                        </m:r>
                      </m:oMath>
                    </m:oMathPara>
                  </a14:m>
                  <a:endParaRPr lang="fr-CH" sz="1800" b="0" u="sng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43BFBACB-0301-4073-88AC-A81BC1685A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8326" y="1941603"/>
                  <a:ext cx="1090995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0056" t="-2222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19A3246F-5F77-4E21-908E-0A7C678AAC99}"/>
                    </a:ext>
                  </a:extLst>
                </p:cNvPr>
                <p:cNvSpPr txBox="1"/>
                <p:nvPr/>
              </p:nvSpPr>
              <p:spPr>
                <a:xfrm>
                  <a:off x="6188422" y="2289663"/>
                  <a:ext cx="5394747" cy="692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CH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</m:fName>
                          <m:e>
                            <m:sSub>
                              <m:sSubPr>
                                <m:ctrlPr>
                                  <a:rPr lang="fr-CH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𝐵𝑎𝑡</m:t>
                                </m:r>
                              </m:e>
                              <m:sub>
                                <m:r>
                                  <a:rPr lang="fr-CH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𝑖𝑛𝑣𝑒𝑠𝑡</m:t>
                                </m:r>
                              </m:sub>
                            </m:s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CH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𝑃𝑉</m:t>
                                </m:r>
                              </m:e>
                              <m:sub>
                                <m:r>
                                  <a:rPr lang="fr-CH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𝑖𝑛𝑣𝑒𝑠𝑡</m:t>
                                </m:r>
                              </m:sub>
                            </m:s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fr-CH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𝑎𝑚𝑜𝑟𝑡</m:t>
                                </m:r>
                                <m:r>
                                  <a:rPr lang="fr-CH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nary>
                              <m:naryPr>
                                <m:chr m:val="∑"/>
                                <m:ctrlPr>
                                  <a:rPr lang="fr-CH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fr-CH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CH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fr-CH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8760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fr-CH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fr-CH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fr-CH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fr-CH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fr-CH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CH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CH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CH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fr-CH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fr-CH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CH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𝑔𝑟𝑖𝑔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 )</m:t>
                            </m:r>
                          </m:e>
                        </m:func>
                      </m:oMath>
                    </m:oMathPara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19A3246F-5F77-4E21-908E-0A7C678AA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8422" y="2289663"/>
                  <a:ext cx="5394747" cy="6921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67112E-D9C6-4E16-9252-DF1B9F7A2482}"/>
              </a:ext>
            </a:extLst>
          </p:cNvPr>
          <p:cNvGrpSpPr/>
          <p:nvPr/>
        </p:nvGrpSpPr>
        <p:grpSpPr>
          <a:xfrm>
            <a:off x="382245" y="2956741"/>
            <a:ext cx="5582880" cy="1189396"/>
            <a:chOff x="497116" y="2926190"/>
            <a:chExt cx="6000511" cy="1189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E99A18E-7623-4641-B010-4425C2776143}"/>
                    </a:ext>
                  </a:extLst>
                </p:cNvPr>
                <p:cNvSpPr txBox="1"/>
                <p:nvPr/>
              </p:nvSpPr>
              <p:spPr>
                <a:xfrm>
                  <a:off x="497116" y="2926190"/>
                  <a:ext cx="238656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fr-CH" sz="18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𝐶𝑜𝑛𝑡𝑟𝑎𝑖𝑛𝑡𝑒𝑠</m:t>
                        </m:r>
                      </m:oMath>
                    </m:oMathPara>
                  </a14:m>
                  <a:endParaRPr lang="fr-CH" sz="18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E99A18E-7623-4641-B010-4425C27761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16" y="2926190"/>
                  <a:ext cx="2386567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84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91324680-0C06-42CC-BBBF-5F9AE65719F9}"/>
                    </a:ext>
                  </a:extLst>
                </p:cNvPr>
                <p:cNvSpPr txBox="1"/>
                <p:nvPr/>
              </p:nvSpPr>
              <p:spPr>
                <a:xfrm>
                  <a:off x="1451743" y="3212073"/>
                  <a:ext cx="5045884" cy="2683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fr-CH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𝑃𝑉</m:t>
                          </m:r>
                        </m:e>
                        <m:sub>
                          <m:r>
                            <a:rPr lang="fr-CH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CH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𝑃𝑉</m:t>
                          </m:r>
                        </m:sub>
                      </m:sSub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CH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  <m:r>
                            <a:rPr lang="fr-CH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fr-CH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</m:t>
                          </m:r>
                        </m:sub>
                      </m:sSub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CH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𝐼𝑟𝑟</m:t>
                          </m:r>
                        </m:sub>
                      </m:sSub>
                      <m:r>
                        <a:rPr lang="fr-CH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CH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fr-CH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fr-FR" sz="1600" dirty="0">
                      <a:solidFill>
                        <a:schemeClr val="tx1"/>
                      </a:solidFill>
                    </a:rPr>
                    <a:t>    , </a:t>
                  </a:r>
                  <a14:m>
                    <m:oMath xmlns:m="http://schemas.openxmlformats.org/officeDocument/2006/math">
                      <m:r>
                        <a:rPr lang="fr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CH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fr-CH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1;8760</m:t>
                          </m:r>
                        </m:e>
                      </m:d>
                    </m:oMath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91324680-0C06-42CC-BBBF-5F9AE6571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1743" y="3212073"/>
                  <a:ext cx="5045884" cy="268343"/>
                </a:xfrm>
                <a:prstGeom prst="rect">
                  <a:avLst/>
                </a:prstGeom>
                <a:blipFill>
                  <a:blip r:embed="rId21"/>
                  <a:stretch>
                    <a:fillRect l="-1427" t="-2500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Left Brace 119">
              <a:extLst>
                <a:ext uri="{FF2B5EF4-FFF2-40B4-BE49-F238E27FC236}">
                  <a16:creationId xmlns:a16="http://schemas.microsoft.com/office/drawing/2014/main" id="{6D7E0B78-C8AC-4A58-8510-10B1CADA3ECE}"/>
                </a:ext>
              </a:extLst>
            </p:cNvPr>
            <p:cNvSpPr/>
            <p:nvPr/>
          </p:nvSpPr>
          <p:spPr bwMode="auto">
            <a:xfrm>
              <a:off x="1178992" y="3271074"/>
              <a:ext cx="136375" cy="844512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F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50CF21F0-1BAE-4728-8E4A-C5E8DCAD213E}"/>
                    </a:ext>
                  </a:extLst>
                </p:cNvPr>
                <p:cNvSpPr txBox="1"/>
                <p:nvPr/>
              </p:nvSpPr>
              <p:spPr>
                <a:xfrm>
                  <a:off x="709618" y="3527479"/>
                  <a:ext cx="4011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𝑃𝑉</m:t>
                            </m:r>
                          </m:e>
                          <m:sub/>
                        </m:sSub>
                      </m:oMath>
                    </m:oMathPara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50CF21F0-1BAE-4728-8E4A-C5E8DCAD2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18" y="3527479"/>
                  <a:ext cx="401187" cy="246221"/>
                </a:xfrm>
                <a:prstGeom prst="rect">
                  <a:avLst/>
                </a:prstGeom>
                <a:blipFill>
                  <a:blip r:embed="rId22"/>
                  <a:stretch>
                    <a:fillRect l="-18033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40FB370-5A9F-472D-8222-3B1C4B9DE173}"/>
                    </a:ext>
                  </a:extLst>
                </p:cNvPr>
                <p:cNvSpPr txBox="1"/>
                <p:nvPr/>
              </p:nvSpPr>
              <p:spPr>
                <a:xfrm>
                  <a:off x="1451743" y="3819484"/>
                  <a:ext cx="381850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fr-CH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40FB370-5A9F-472D-8222-3B1C4B9DE1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1743" y="3819484"/>
                  <a:ext cx="3818507" cy="246221"/>
                </a:xfrm>
                <a:prstGeom prst="rect">
                  <a:avLst/>
                </a:prstGeom>
                <a:blipFill>
                  <a:blip r:embed="rId23"/>
                  <a:stretch>
                    <a:fillRect l="-1372"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F484CD2A-0AE2-42DF-921D-A074655C261B}"/>
                    </a:ext>
                  </a:extLst>
                </p:cNvPr>
                <p:cNvSpPr txBox="1"/>
                <p:nvPr/>
              </p:nvSpPr>
              <p:spPr>
                <a:xfrm>
                  <a:off x="1418084" y="3523612"/>
                  <a:ext cx="4602228" cy="26520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𝑃𝑉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𝑖𝑛𝑣𝑒𝑠𝑡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𝑐𝑎𝑝𝑖𝑡𝑎𝑙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𝑝𝑣</m:t>
                            </m:r>
                          </m:sub>
                        </m:sSub>
                        <m:r>
                          <a:rPr lang="fr-CH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fr-CH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fr-CH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F484CD2A-0AE2-42DF-921D-A074655C26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084" y="3523612"/>
                  <a:ext cx="4602228" cy="265201"/>
                </a:xfrm>
                <a:prstGeom prst="rect">
                  <a:avLst/>
                </a:prstGeom>
                <a:blipFill>
                  <a:blip r:embed="rId24"/>
                  <a:stretch>
                    <a:fillRect l="-156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F1C7C3D-32B8-44E3-A81B-8EE7D45F1B65}"/>
                    </a:ext>
                  </a:extLst>
                </p:cNvPr>
                <p:cNvSpPr txBox="1"/>
                <p:nvPr/>
              </p:nvSpPr>
              <p:spPr>
                <a:xfrm>
                  <a:off x="1425999" y="3537858"/>
                  <a:ext cx="4602228" cy="26520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𝑃𝑉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𝑖𝑛𝑣𝑒𝑠𝑡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𝑐𝑎𝑝𝑖𝑡𝑎𝑙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𝑝𝑣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F1C7C3D-32B8-44E3-A81B-8EE7D45F1B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5999" y="3537858"/>
                  <a:ext cx="4602228" cy="265201"/>
                </a:xfrm>
                <a:prstGeom prst="rect">
                  <a:avLst/>
                </a:prstGeom>
                <a:blipFill>
                  <a:blip r:embed="rId25"/>
                  <a:stretch>
                    <a:fillRect l="-156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0" name="Picture 2" descr="GitHub - coin-or/pulp: A python Linear Programming API">
            <a:extLst>
              <a:ext uri="{FF2B5EF4-FFF2-40B4-BE49-F238E27FC236}">
                <a16:creationId xmlns:a16="http://schemas.microsoft.com/office/drawing/2014/main" id="{8B6803EE-F0F0-4AE0-9CCA-7DBD745C2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946" y="3762733"/>
            <a:ext cx="527885" cy="54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17A1667-EAFD-483A-9B0D-CA77CB19152B}"/>
              </a:ext>
            </a:extLst>
          </p:cNvPr>
          <p:cNvGrpSpPr/>
          <p:nvPr/>
        </p:nvGrpSpPr>
        <p:grpSpPr>
          <a:xfrm>
            <a:off x="177681" y="5312591"/>
            <a:ext cx="5970192" cy="554660"/>
            <a:chOff x="177681" y="5312591"/>
            <a:chExt cx="5970192" cy="554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9C471B41-56CC-4B95-AF2B-6C4AFD586767}"/>
                    </a:ext>
                  </a:extLst>
                </p:cNvPr>
                <p:cNvSpPr txBox="1"/>
                <p:nvPr/>
              </p:nvSpPr>
              <p:spPr>
                <a:xfrm>
                  <a:off x="1219536" y="5312591"/>
                  <a:ext cx="492833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é</m:t>
                            </m:r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𝑙𝑒𝑐</m:t>
                            </m:r>
                          </m:sub>
                        </m:sSub>
                        <m:d>
                          <m:dPr>
                            <m:ctrlP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𝑃𝑉</m:t>
                            </m:r>
                          </m:e>
                          <m:sub>
                            <m: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𝑔𝑟𝑖𝑑</m:t>
                        </m:r>
                        <m:d>
                          <m:dPr>
                            <m:ctrlP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𝐵𝑎𝑡</m:t>
                            </m:r>
                          </m:e>
                          <m:sub>
                            <m: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𝐵𝑎𝑡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9C471B41-56CC-4B95-AF2B-6C4AFD5867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536" y="5312591"/>
                  <a:ext cx="4928337" cy="246221"/>
                </a:xfrm>
                <a:prstGeom prst="rect">
                  <a:avLst/>
                </a:prstGeom>
                <a:blipFill>
                  <a:blip r:embed="rId27"/>
                  <a:stretch>
                    <a:fillRect l="-247" r="-865" b="-341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0CAF2CC-C7D3-4E98-83AC-34D2A0B43100}"/>
                    </a:ext>
                  </a:extLst>
                </p:cNvPr>
                <p:cNvSpPr txBox="1"/>
                <p:nvPr/>
              </p:nvSpPr>
              <p:spPr>
                <a:xfrm>
                  <a:off x="177681" y="5314934"/>
                  <a:ext cx="750064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fr-CH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𝑎𝑙𝑎𝑛𝑐𝑒</m:t>
                        </m:r>
                      </m:oMath>
                    </m:oMathPara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0CAF2CC-C7D3-4E98-83AC-34D2A0B431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681" y="5314934"/>
                  <a:ext cx="750064" cy="246221"/>
                </a:xfrm>
                <a:prstGeom prst="rect">
                  <a:avLst/>
                </a:prstGeom>
                <a:blipFill>
                  <a:blip r:embed="rId28"/>
                  <a:stretch>
                    <a:fillRect l="-8943" r="-6504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Left Brace 146">
              <a:extLst>
                <a:ext uri="{FF2B5EF4-FFF2-40B4-BE49-F238E27FC236}">
                  <a16:creationId xmlns:a16="http://schemas.microsoft.com/office/drawing/2014/main" id="{797EF152-8BFE-444B-8F40-5AC099C64257}"/>
                </a:ext>
              </a:extLst>
            </p:cNvPr>
            <p:cNvSpPr/>
            <p:nvPr/>
          </p:nvSpPr>
          <p:spPr bwMode="auto">
            <a:xfrm>
              <a:off x="1024912" y="5317800"/>
              <a:ext cx="87564" cy="549451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F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E2C9B36D-86BE-4DAE-964F-97105DDE1019}"/>
                    </a:ext>
                  </a:extLst>
                </p:cNvPr>
                <p:cNvSpPr txBox="1"/>
                <p:nvPr/>
              </p:nvSpPr>
              <p:spPr>
                <a:xfrm>
                  <a:off x="1276031" y="5584082"/>
                  <a:ext cx="2583782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fr-CH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𝑔𝑟𝑖𝑑</m:t>
                        </m:r>
                        <m:d>
                          <m:dPr>
                            <m:ctrlP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</m:oMath>
                    </m:oMathPara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E2C9B36D-86BE-4DAE-964F-97105DDE1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6031" y="5584082"/>
                  <a:ext cx="2583782" cy="246221"/>
                </a:xfrm>
                <a:prstGeom prst="rect">
                  <a:avLst/>
                </a:prstGeom>
                <a:blipFill>
                  <a:blip r:embed="rId29"/>
                  <a:stretch>
                    <a:fillRect l="-3538" b="-3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5082F488-A306-4064-A2BC-045CCAECFF4E}"/>
              </a:ext>
            </a:extLst>
          </p:cNvPr>
          <p:cNvSpPr/>
          <p:nvPr/>
        </p:nvSpPr>
        <p:spPr>
          <a:xfrm>
            <a:off x="153629" y="153078"/>
            <a:ext cx="8416514" cy="548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962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2. Modélisation des systèmes énergétiques 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621F04-D27B-48D9-A58B-7213F2AC74CF}"/>
              </a:ext>
            </a:extLst>
          </p:cNvPr>
          <p:cNvGrpSpPr/>
          <p:nvPr/>
        </p:nvGrpSpPr>
        <p:grpSpPr>
          <a:xfrm>
            <a:off x="6338522" y="3288465"/>
            <a:ext cx="3520994" cy="2526618"/>
            <a:chOff x="6326026" y="3320876"/>
            <a:chExt cx="3520994" cy="25266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68A051CD-F53B-4DA5-B794-5B6BC13B9842}"/>
                    </a:ext>
                  </a:extLst>
                </p:cNvPr>
                <p:cNvSpPr txBox="1"/>
                <p:nvPr/>
              </p:nvSpPr>
              <p:spPr>
                <a:xfrm>
                  <a:off x="7978928" y="4339970"/>
                  <a:ext cx="1868092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 </m:t>
                            </m:r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CH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=20 </m:t>
                        </m:r>
                        <m:r>
                          <a:rPr lang="fr-CH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𝑘𝑊</m:t>
                        </m:r>
                      </m:oMath>
                    </m:oMathPara>
                  </a14:m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68A051CD-F53B-4DA5-B794-5B6BC13B9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928" y="4339970"/>
                  <a:ext cx="1868092" cy="246221"/>
                </a:xfrm>
                <a:prstGeom prst="rect">
                  <a:avLst/>
                </a:prstGeom>
                <a:blipFill>
                  <a:blip r:embed="rId30"/>
                  <a:stretch>
                    <a:fillRect l="-3268" b="-2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121D24-27E8-4D7B-8020-3F5F490A3541}"/>
                </a:ext>
              </a:extLst>
            </p:cNvPr>
            <p:cNvGrpSpPr/>
            <p:nvPr/>
          </p:nvGrpSpPr>
          <p:grpSpPr>
            <a:xfrm>
              <a:off x="6326026" y="3320876"/>
              <a:ext cx="3252224" cy="2526618"/>
              <a:chOff x="6326026" y="3320876"/>
              <a:chExt cx="3252224" cy="25266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C47B5968-B191-4F61-85CA-849717BCBD19}"/>
                      </a:ext>
                    </a:extLst>
                  </p:cNvPr>
                  <p:cNvSpPr txBox="1"/>
                  <p:nvPr/>
                </p:nvSpPr>
                <p:spPr>
                  <a:xfrm>
                    <a:off x="6326026" y="3320876"/>
                    <a:ext cx="126018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fr-CH" sz="1800" b="0" i="1" u="sng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𝑃𝑎𝑟𝑎𝑚</m:t>
                          </m:r>
                          <m:r>
                            <a:rPr lang="fr-CH" sz="1800" b="0" i="1" u="sng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è</m:t>
                          </m:r>
                          <m:r>
                            <a:rPr lang="fr-CH" sz="1800" b="0" i="1" u="sng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𝑡𝑟𝑒𝑠</m:t>
                          </m:r>
                        </m:oMath>
                      </m:oMathPara>
                    </a14:m>
                    <a:endParaRPr lang="fr-CH" sz="1800" b="0" u="sng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C47B5968-B191-4F61-85CA-849717BCBD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6026" y="3320876"/>
                    <a:ext cx="1260185" cy="276999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l="-7246" r="-4348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83BE1ECB-FE9F-4A14-A143-382E7591AF59}"/>
                      </a:ext>
                    </a:extLst>
                  </p:cNvPr>
                  <p:cNvSpPr txBox="1"/>
                  <p:nvPr/>
                </p:nvSpPr>
                <p:spPr>
                  <a:xfrm>
                    <a:off x="6512899" y="3743778"/>
                    <a:ext cx="2795692" cy="26520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𝑐𝑎𝑝𝑖𝑡𝑎𝑙</m:t>
                              </m:r>
                            </m:e>
                            <m:sub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𝑝𝑣</m:t>
                              </m:r>
                            </m:sub>
                          </m:s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=200 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𝐶𝐻𝐹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fr-FR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83BE1ECB-FE9F-4A14-A143-382E7591AF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2899" y="3743778"/>
                    <a:ext cx="2795692" cy="265201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l="-3268" b="-255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D5371644-E43D-4C27-A20C-ADA3E9D0E993}"/>
                      </a:ext>
                    </a:extLst>
                  </p:cNvPr>
                  <p:cNvSpPr txBox="1"/>
                  <p:nvPr/>
                </p:nvSpPr>
                <p:spPr>
                  <a:xfrm>
                    <a:off x="6512899" y="4066347"/>
                    <a:ext cx="2795692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𝑐𝑎𝑝𝑖𝑡𝑎𝑙</m:t>
                              </m:r>
                            </m:e>
                            <m:sub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𝑏𝑎𝑡</m:t>
                              </m:r>
                            </m:sub>
                          </m:s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=300 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𝐶𝐻𝐹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𝑘𝑊h</m:t>
                          </m:r>
                        </m:oMath>
                      </m:oMathPara>
                    </a14:m>
                    <a:endParaRPr lang="fr-FR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D5371644-E43D-4C27-A20C-ADA3E9D0E9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2899" y="4066347"/>
                    <a:ext cx="2795692" cy="246221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l="-3268" b="-3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91BB1155-D71F-4FBB-B230-2C02209C245A}"/>
                      </a:ext>
                    </a:extLst>
                  </p:cNvPr>
                  <p:cNvSpPr txBox="1"/>
                  <p:nvPr/>
                </p:nvSpPr>
                <p:spPr>
                  <a:xfrm>
                    <a:off x="6512899" y="4357650"/>
                    <a:ext cx="1534215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=50 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fr-FR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91BB1155-D71F-4FBB-B230-2C02209C24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2899" y="4357650"/>
                    <a:ext cx="1534215" cy="246221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4365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D91BC914-6115-4768-B95A-399462C200C5}"/>
                      </a:ext>
                    </a:extLst>
                  </p:cNvPr>
                  <p:cNvSpPr txBox="1"/>
                  <p:nvPr/>
                </p:nvSpPr>
                <p:spPr>
                  <a:xfrm>
                    <a:off x="6520553" y="4636181"/>
                    <a:ext cx="1458375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=50 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𝑘𝑊h</m:t>
                          </m:r>
                        </m:oMath>
                      </m:oMathPara>
                    </a14:m>
                    <a:endParaRPr lang="fr-FR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D91BC914-6115-4768-B95A-399462C200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20553" y="4636181"/>
                    <a:ext cx="1458375" cy="246221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l="-5021" r="-837" b="-121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EA9D1171-6CFA-456B-8204-7D98B1B5864F}"/>
                      </a:ext>
                    </a:extLst>
                  </p:cNvPr>
                  <p:cNvSpPr txBox="1"/>
                  <p:nvPr/>
                </p:nvSpPr>
                <p:spPr>
                  <a:xfrm>
                    <a:off x="6520552" y="4982381"/>
                    <a:ext cx="2413004" cy="26622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𝑔𝑟𝑖𝑑</m:t>
                              </m:r>
                            </m:sub>
                          </m:s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=0.25 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𝐶𝐻𝐹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𝑘𝑊h</m:t>
                          </m:r>
                        </m:oMath>
                      </m:oMathPara>
                    </a14:m>
                    <a:endParaRPr lang="fr-FR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EA9D1171-6CFA-456B-8204-7D98B1B586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20552" y="4982381"/>
                    <a:ext cx="2413004" cy="266227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l="-2273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43153E91-31AE-4FFA-AB3D-588CD3E08225}"/>
                      </a:ext>
                    </a:extLst>
                  </p:cNvPr>
                  <p:cNvSpPr txBox="1"/>
                  <p:nvPr/>
                </p:nvSpPr>
                <p:spPr>
                  <a:xfrm>
                    <a:off x="6512899" y="5286401"/>
                    <a:ext cx="2413004" cy="26597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𝑓𝑒𝑒𝑑𝑖𝑛</m:t>
                              </m:r>
                            </m:sub>
                          </m:s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=0.06 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𝐶𝐻𝐹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𝑘𝑊h</m:t>
                          </m:r>
                        </m:oMath>
                      </m:oMathPara>
                    </a14:m>
                    <a:endParaRPr lang="fr-FR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43153E91-31AE-4FFA-AB3D-588CD3E082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2899" y="5286401"/>
                    <a:ext cx="2413004" cy="265970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l="-2020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1B309EF7-BCB7-4470-ABD5-3782D0B20553}"/>
                      </a:ext>
                    </a:extLst>
                  </p:cNvPr>
                  <p:cNvSpPr txBox="1"/>
                  <p:nvPr/>
                </p:nvSpPr>
                <p:spPr>
                  <a:xfrm>
                    <a:off x="6520551" y="5601273"/>
                    <a:ext cx="3057699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𝑎𝑚𝑜𝑟𝑡</m:t>
                              </m:r>
                              <m:r>
                                <a:rPr lang="fr-CH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=15 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𝑎𝑛𝑛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𝑒𝑠</m:t>
                          </m:r>
                        </m:oMath>
                      </m:oMathPara>
                    </a14:m>
                    <a:endParaRPr lang="fr-FR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1B309EF7-BCB7-4470-ABD5-3782D0B205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20551" y="5601273"/>
                    <a:ext cx="3057699" cy="246221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l="-1796" b="-1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49" name="Picture 148">
            <a:extLst>
              <a:ext uri="{FF2B5EF4-FFF2-40B4-BE49-F238E27FC236}">
                <a16:creationId xmlns:a16="http://schemas.microsoft.com/office/drawing/2014/main" id="{6B55C49F-45F9-4CC9-8E95-CE0AEC1A7C4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548477" y="4448349"/>
            <a:ext cx="1814883" cy="109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490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E6FA1135-51E4-4672-A5F5-1D7D2321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051" y="1219657"/>
            <a:ext cx="7238764" cy="1413263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C801C3DF-823F-4FAC-9C3B-ECCECA33F691}"/>
              </a:ext>
            </a:extLst>
          </p:cNvPr>
          <p:cNvSpPr/>
          <p:nvPr/>
        </p:nvSpPr>
        <p:spPr bwMode="auto">
          <a:xfrm>
            <a:off x="4191394" y="1143472"/>
            <a:ext cx="1142764" cy="14475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743" tIns="48372" rIns="96743" bIns="48372" numCol="1" rtlCol="0" anchor="t" anchorCtr="0" compatLnSpc="1">
            <a:prstTxWarp prst="textNoShape">
              <a:avLst/>
            </a:prstTxWarp>
          </a:bodyPr>
          <a:lstStyle/>
          <a:p>
            <a:pPr defTabSz="47532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CH" sz="2116">
              <a:solidFill>
                <a:schemeClr val="bg1"/>
              </a:solidFill>
              <a:latin typeface="Arial (body)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FCC959C-B35E-415A-9EA8-3CFDEB2C1135}"/>
              </a:ext>
            </a:extLst>
          </p:cNvPr>
          <p:cNvCxnSpPr/>
          <p:nvPr/>
        </p:nvCxnSpPr>
        <p:spPr bwMode="auto">
          <a:xfrm flipH="1">
            <a:off x="3277183" y="2590973"/>
            <a:ext cx="1105302" cy="99039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DBCB1A01-39E8-4399-989A-6BBB64A8C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209" y="3809921"/>
            <a:ext cx="3321712" cy="167605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A9D8FCA-E291-4A53-A705-8B967513C829}"/>
              </a:ext>
            </a:extLst>
          </p:cNvPr>
          <p:cNvCxnSpPr/>
          <p:nvPr/>
        </p:nvCxnSpPr>
        <p:spPr bwMode="auto">
          <a:xfrm>
            <a:off x="4866648" y="4606002"/>
            <a:ext cx="1752238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39185C0-E7E9-4C06-8986-187022D2B573}"/>
              </a:ext>
            </a:extLst>
          </p:cNvPr>
          <p:cNvSpPr txBox="1"/>
          <p:nvPr/>
        </p:nvSpPr>
        <p:spPr>
          <a:xfrm>
            <a:off x="7456913" y="3837775"/>
            <a:ext cx="2790829" cy="385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83718" indent="-483718">
              <a:buFont typeface="+mj-lt"/>
              <a:buAutoNum type="arabicPeriod"/>
            </a:pPr>
            <a:r>
              <a:rPr lang="fr-CH" sz="1904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 économique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5BCF37-3E86-4B79-9475-B7F7F3B74877}"/>
              </a:ext>
            </a:extLst>
          </p:cNvPr>
          <p:cNvSpPr txBox="1"/>
          <p:nvPr/>
        </p:nvSpPr>
        <p:spPr>
          <a:xfrm>
            <a:off x="7456912" y="4328671"/>
            <a:ext cx="1744067" cy="385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83718" indent="-483718">
              <a:buFont typeface="+mj-lt"/>
              <a:buAutoNum type="arabicPeriod" startAt="2"/>
            </a:pPr>
            <a:r>
              <a:rPr lang="fr-CH" sz="1904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DC - OPF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EFF307-11F3-4C22-B3A9-E0840DC09E59}"/>
              </a:ext>
            </a:extLst>
          </p:cNvPr>
          <p:cNvSpPr txBox="1"/>
          <p:nvPr/>
        </p:nvSpPr>
        <p:spPr>
          <a:xfrm>
            <a:off x="7456912" y="4826064"/>
            <a:ext cx="1731243" cy="385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83718" indent="-483718">
              <a:buFont typeface="+mj-lt"/>
              <a:buAutoNum type="arabicPeriod" startAt="3"/>
            </a:pPr>
            <a:r>
              <a:rPr lang="fr-CH" sz="1904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AC - OPF</a:t>
            </a:r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7EC81C5C-48A9-4A5C-BA8B-C96F0C3E25A0}"/>
              </a:ext>
            </a:extLst>
          </p:cNvPr>
          <p:cNvSpPr/>
          <p:nvPr/>
        </p:nvSpPr>
        <p:spPr bwMode="auto">
          <a:xfrm>
            <a:off x="6847438" y="3920343"/>
            <a:ext cx="228553" cy="129512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743" tIns="48372" rIns="96743" bIns="48372" numCol="1" rtlCol="0" anchor="t" anchorCtr="0" compatLnSpc="1">
            <a:prstTxWarp prst="textNoShape">
              <a:avLst/>
            </a:prstTxWarp>
          </a:bodyPr>
          <a:lstStyle/>
          <a:p>
            <a:pPr defTabSz="47532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CH" sz="2116">
              <a:solidFill>
                <a:schemeClr val="bg1"/>
              </a:solidFill>
              <a:latin typeface="Arial (body)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F4344A6-E725-435B-A69F-F459D8D13FC9}"/>
              </a:ext>
            </a:extLst>
          </p:cNvPr>
          <p:cNvSpPr/>
          <p:nvPr/>
        </p:nvSpPr>
        <p:spPr>
          <a:xfrm>
            <a:off x="153629" y="153078"/>
            <a:ext cx="812848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3. Modélisation et optimisation des réseaux électriques</a:t>
            </a:r>
          </a:p>
        </p:txBody>
      </p:sp>
    </p:spTree>
    <p:extLst>
      <p:ext uri="{BB962C8B-B14F-4D97-AF65-F5344CB8AC3E}">
        <p14:creationId xmlns:p14="http://schemas.microsoft.com/office/powerpoint/2010/main" val="40322598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8" grpId="0"/>
      <p:bldP spid="59" grpId="0"/>
      <p:bldP spid="60" grpId="0"/>
      <p:bldP spid="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7F4344A6-E725-435B-A69F-F459D8D13FC9}"/>
              </a:ext>
            </a:extLst>
          </p:cNvPr>
          <p:cNvSpPr/>
          <p:nvPr/>
        </p:nvSpPr>
        <p:spPr>
          <a:xfrm>
            <a:off x="153629" y="153078"/>
            <a:ext cx="812848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3. Modélisation et optimisation des réseaux électriques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D7EC67-2F53-4517-9666-B1EC437863F7}"/>
              </a:ext>
            </a:extLst>
          </p:cNvPr>
          <p:cNvGrpSpPr/>
          <p:nvPr/>
        </p:nvGrpSpPr>
        <p:grpSpPr>
          <a:xfrm>
            <a:off x="15578" y="1298407"/>
            <a:ext cx="3869970" cy="4721790"/>
            <a:chOff x="15578" y="1298407"/>
            <a:chExt cx="3869970" cy="4721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A3504C-31A6-4FB1-BC5E-1DEC581B7452}"/>
                </a:ext>
              </a:extLst>
            </p:cNvPr>
            <p:cNvSpPr txBox="1"/>
            <p:nvPr/>
          </p:nvSpPr>
          <p:spPr>
            <a:xfrm>
              <a:off x="509982" y="1371926"/>
              <a:ext cx="2722220" cy="3853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CH" sz="1904" b="1" dirty="0">
                  <a:solidFill>
                    <a:schemeClr val="tx1"/>
                  </a:solidFill>
                </a:rPr>
                <a:t>Dispatch économique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423B66-582C-4933-8DC4-7714A7F2B673}"/>
                </a:ext>
              </a:extLst>
            </p:cNvPr>
            <p:cNvSpPr/>
            <p:nvPr/>
          </p:nvSpPr>
          <p:spPr bwMode="auto">
            <a:xfrm>
              <a:off x="77446" y="1298407"/>
              <a:ext cx="3714468" cy="472179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6743" tIns="48372" rIns="96743" bIns="48372" numCol="1" rtlCol="0" anchor="t" anchorCtr="0" compatLnSpc="1">
              <a:prstTxWarp prst="textNoShape">
                <a:avLst/>
              </a:prstTxWarp>
            </a:bodyPr>
            <a:lstStyle/>
            <a:p>
              <a:pPr defTabSz="47532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fr-FR" sz="2116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816071-C6D0-4365-91D9-B8666B91DC6D}"/>
                </a:ext>
              </a:extLst>
            </p:cNvPr>
            <p:cNvSpPr txBox="1"/>
            <p:nvPr/>
          </p:nvSpPr>
          <p:spPr>
            <a:xfrm>
              <a:off x="15578" y="1948567"/>
              <a:ext cx="3869970" cy="1394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02324" indent="-302324" algn="just">
                <a:buFontTx/>
                <a:buChar char="-"/>
              </a:pPr>
              <a:r>
                <a:rPr lang="fr-CH" sz="1693" b="1" dirty="0">
                  <a:solidFill>
                    <a:schemeClr val="tx1"/>
                  </a:solidFill>
                </a:rPr>
                <a:t>Pas de contraintes </a:t>
              </a:r>
              <a:r>
                <a:rPr lang="fr-CH" sz="1693" dirty="0">
                  <a:solidFill>
                    <a:schemeClr val="tx1"/>
                  </a:solidFill>
                </a:rPr>
                <a:t>réseaux</a:t>
              </a:r>
            </a:p>
            <a:p>
              <a:pPr marL="302324" indent="-302324" algn="just">
                <a:buFontTx/>
                <a:buChar char="-"/>
              </a:pPr>
              <a:endParaRPr lang="fr-CH" sz="1693" dirty="0">
                <a:solidFill>
                  <a:schemeClr val="tx1"/>
                </a:solidFill>
              </a:endParaRPr>
            </a:p>
            <a:p>
              <a:pPr marL="302324" indent="-302324" algn="just">
                <a:buFontTx/>
                <a:buChar char="-"/>
              </a:pPr>
              <a:r>
                <a:rPr lang="fr-CH" sz="1693" b="1" dirty="0">
                  <a:solidFill>
                    <a:schemeClr val="tx1"/>
                  </a:solidFill>
                </a:rPr>
                <a:t>Coordonner les productions</a:t>
              </a:r>
            </a:p>
            <a:p>
              <a:pPr algn="just"/>
              <a:r>
                <a:rPr lang="fr-CH" sz="1693" b="1" dirty="0">
                  <a:solidFill>
                    <a:schemeClr val="tx1"/>
                  </a:solidFill>
                </a:rPr>
                <a:t>     d’énergies les moins chères </a:t>
              </a:r>
              <a:r>
                <a:rPr lang="fr-CH" sz="1693" dirty="0">
                  <a:solidFill>
                    <a:schemeClr val="tx1"/>
                  </a:solidFill>
                </a:rPr>
                <a:t>afin </a:t>
              </a:r>
            </a:p>
            <a:p>
              <a:pPr algn="just"/>
              <a:r>
                <a:rPr lang="fr-CH" sz="1693" dirty="0">
                  <a:solidFill>
                    <a:schemeClr val="tx1"/>
                  </a:solidFill>
                </a:rPr>
                <a:t>     de couvrir la demande</a:t>
              </a:r>
              <a:endParaRPr lang="fr-FR" sz="1693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15B44A3-4934-4617-945F-3D39F114D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982" y="3661385"/>
              <a:ext cx="2734634" cy="214936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AACBDD1-1114-4EF4-913C-1F1B82F3F7A5}"/>
              </a:ext>
            </a:extLst>
          </p:cNvPr>
          <p:cNvGrpSpPr/>
          <p:nvPr/>
        </p:nvGrpSpPr>
        <p:grpSpPr>
          <a:xfrm>
            <a:off x="7814040" y="1295871"/>
            <a:ext cx="3636424" cy="4721790"/>
            <a:chOff x="7814040" y="1295871"/>
            <a:chExt cx="3636424" cy="47217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9FD4B2-36F0-4264-BA8F-A08EDF98D422}"/>
                </a:ext>
              </a:extLst>
            </p:cNvPr>
            <p:cNvSpPr txBox="1"/>
            <p:nvPr/>
          </p:nvSpPr>
          <p:spPr>
            <a:xfrm>
              <a:off x="8977510" y="1371926"/>
              <a:ext cx="1255471" cy="3853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CH" sz="1904" b="1" dirty="0">
                  <a:solidFill>
                    <a:schemeClr val="tx1"/>
                  </a:solidFill>
                  <a:latin typeface="Arial (body)"/>
                </a:rPr>
                <a:t>AC - OPF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AA014B-DCFA-478B-AEE1-8693B15C4436}"/>
                </a:ext>
              </a:extLst>
            </p:cNvPr>
            <p:cNvSpPr/>
            <p:nvPr/>
          </p:nvSpPr>
          <p:spPr bwMode="auto">
            <a:xfrm>
              <a:off x="7814040" y="1295871"/>
              <a:ext cx="3636424" cy="472179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6743" tIns="48372" rIns="96743" bIns="48372" numCol="1" rtlCol="0" anchor="t" anchorCtr="0" compatLnSpc="1">
              <a:prstTxWarp prst="textNoShape">
                <a:avLst/>
              </a:prstTxWarp>
            </a:bodyPr>
            <a:lstStyle/>
            <a:p>
              <a:pPr defTabSz="47532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fr-FR" sz="2116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6E60682-8547-443F-9632-EFB201BD7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6563" y="2090511"/>
              <a:ext cx="3411519" cy="3819991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5E2E1A7-BCDE-422F-BE7C-663515DA7A18}"/>
              </a:ext>
            </a:extLst>
          </p:cNvPr>
          <p:cNvGrpSpPr/>
          <p:nvPr/>
        </p:nvGrpSpPr>
        <p:grpSpPr>
          <a:xfrm>
            <a:off x="3984765" y="1295871"/>
            <a:ext cx="3636424" cy="5035398"/>
            <a:chOff x="3984765" y="1295871"/>
            <a:chExt cx="3636424" cy="503539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231739-3816-4FCA-9B15-54B638D5E090}"/>
                </a:ext>
              </a:extLst>
            </p:cNvPr>
            <p:cNvGrpSpPr/>
            <p:nvPr/>
          </p:nvGrpSpPr>
          <p:grpSpPr>
            <a:xfrm>
              <a:off x="3984765" y="1295871"/>
              <a:ext cx="3636424" cy="4721790"/>
              <a:chOff x="3984765" y="1295871"/>
              <a:chExt cx="3636424" cy="472179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C68507-D995-4153-96CE-1F21CD9785B6}"/>
                  </a:ext>
                </a:extLst>
              </p:cNvPr>
              <p:cNvSpPr txBox="1"/>
              <p:nvPr/>
            </p:nvSpPr>
            <p:spPr>
              <a:xfrm>
                <a:off x="5148235" y="1371926"/>
                <a:ext cx="1255471" cy="38536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CH" sz="1904" b="1" dirty="0">
                    <a:solidFill>
                      <a:schemeClr val="tx1"/>
                    </a:solidFill>
                    <a:latin typeface="Arial (body)"/>
                  </a:rPr>
                  <a:t>DC - OPF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6294479-0EC0-45C2-BCC4-BCDE656D14DB}"/>
                  </a:ext>
                </a:extLst>
              </p:cNvPr>
              <p:cNvSpPr/>
              <p:nvPr/>
            </p:nvSpPr>
            <p:spPr bwMode="auto">
              <a:xfrm>
                <a:off x="3984765" y="1295871"/>
                <a:ext cx="3636424" cy="472179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6743" tIns="48372" rIns="96743" bIns="48372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7532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lang="fr-FR" sz="2116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B946A7-FFC2-4B1C-A3E1-89405FDECC6E}"/>
                  </a:ext>
                </a:extLst>
              </p:cNvPr>
              <p:cNvSpPr txBox="1"/>
              <p:nvPr/>
            </p:nvSpPr>
            <p:spPr>
              <a:xfrm>
                <a:off x="4212849" y="1926742"/>
                <a:ext cx="3097964" cy="352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02324" indent="-302324">
                  <a:buFontTx/>
                  <a:buChar char="-"/>
                </a:pPr>
                <a:r>
                  <a:rPr lang="fr-CH" sz="1693" b="1" dirty="0">
                    <a:solidFill>
                      <a:schemeClr val="tx1"/>
                    </a:solidFill>
                  </a:rPr>
                  <a:t>Forme linéarisée des flux</a:t>
                </a:r>
                <a:endParaRPr lang="fr-FR" sz="1693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B275F6D-5461-4FA9-A167-703646733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5462" y="2537024"/>
                <a:ext cx="2124906" cy="615701"/>
              </a:xfrm>
              <a:prstGeom prst="rect">
                <a:avLst/>
              </a:prstGeom>
            </p:spPr>
          </p:pic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EE1BE063-427C-4355-BE8D-32EA28D14E28}"/>
                  </a:ext>
                </a:extLst>
              </p:cNvPr>
              <p:cNvSpPr/>
              <p:nvPr/>
            </p:nvSpPr>
            <p:spPr bwMode="auto">
              <a:xfrm rot="179389" flipH="1">
                <a:off x="4120629" y="2843846"/>
                <a:ext cx="1211439" cy="2376541"/>
              </a:xfrm>
              <a:prstGeom prst="arc">
                <a:avLst>
                  <a:gd name="adj1" fmla="val 16199999"/>
                  <a:gd name="adj2" fmla="val 5424494"/>
                </a:avLst>
              </a:prstGeom>
              <a:noFill/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6743" tIns="48372" rIns="96743" bIns="48372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7532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lang="fr-CH" sz="2116">
                  <a:solidFill>
                    <a:schemeClr val="accent2"/>
                  </a:solidFill>
                  <a:latin typeface="Arial" panose="020B0604020202020204" pitchFamily="34" charset="0"/>
                  <a:ea typeface="Microsoft YaHei" panose="020B0503020204020204" pitchFamily="34" charset="-122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A187EC0-21B9-4B49-B9B7-24AF85AAF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5937" y="3214396"/>
                <a:ext cx="1439623" cy="285212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DD022979-6C54-4C88-9DE7-2ADF84F45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00851" y="3186765"/>
                <a:ext cx="664791" cy="279188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B642352-380A-4703-BCAD-E5C41A8107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58742" y="3174784"/>
                <a:ext cx="451698" cy="306605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B696B7-2F0F-4CE2-938F-E3B2B46398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49696" y="3667582"/>
                <a:ext cx="2327931" cy="2242919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A2474429-176D-4BD8-8DD4-BDA19B00D69D}"/>
                  </a:ext>
                </a:extLst>
              </p:cNvPr>
              <p:cNvSpPr/>
              <p:nvPr/>
            </p:nvSpPr>
            <p:spPr bwMode="auto">
              <a:xfrm rot="5611656">
                <a:off x="4647544" y="5136197"/>
                <a:ext cx="157608" cy="143965"/>
              </a:xfrm>
              <a:prstGeom prst="triangl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6743" tIns="48372" rIns="96743" bIns="48372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7532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lang="fr-CH" sz="2116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endParaRP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CAAA7EB-1CE3-4374-BC72-0159677BAC5A}"/>
                </a:ext>
              </a:extLst>
            </p:cNvPr>
            <p:cNvCxnSpPr/>
            <p:nvPr/>
          </p:nvCxnSpPr>
          <p:spPr bwMode="auto">
            <a:xfrm flipH="1" flipV="1">
              <a:off x="5343627" y="5784061"/>
              <a:ext cx="49595" cy="40835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87EBF9-A384-4EFD-B145-CC86DB4AD5AD}"/>
                </a:ext>
              </a:extLst>
            </p:cNvPr>
            <p:cNvSpPr txBox="1"/>
            <p:nvPr/>
          </p:nvSpPr>
          <p:spPr>
            <a:xfrm>
              <a:off x="5343627" y="6023492"/>
              <a:ext cx="2055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Base </a:t>
              </a:r>
              <a:r>
                <a:rPr lang="en-US" sz="1400" dirty="0" err="1">
                  <a:solidFill>
                    <a:schemeClr val="tx1"/>
                  </a:solidFill>
                </a:rPr>
                <a:t>admitance</a:t>
              </a:r>
              <a:r>
                <a:rPr lang="en-US" sz="1400" dirty="0">
                  <a:solidFill>
                    <a:schemeClr val="tx1"/>
                  </a:solidFill>
                </a:rPr>
                <a:t> matrix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18284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7F4344A6-E725-435B-A69F-F459D8D13FC9}"/>
              </a:ext>
            </a:extLst>
          </p:cNvPr>
          <p:cNvSpPr/>
          <p:nvPr/>
        </p:nvSpPr>
        <p:spPr>
          <a:xfrm>
            <a:off x="153629" y="153078"/>
            <a:ext cx="812848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3. Modélisation et optimisation des réseaux électriques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A7D9FE-C823-401B-BF93-8C57ED939275}"/>
              </a:ext>
            </a:extLst>
          </p:cNvPr>
          <p:cNvGrpSpPr/>
          <p:nvPr/>
        </p:nvGrpSpPr>
        <p:grpSpPr>
          <a:xfrm>
            <a:off x="289223" y="1251439"/>
            <a:ext cx="10945216" cy="3977296"/>
            <a:chOff x="289223" y="1251439"/>
            <a:chExt cx="10945216" cy="397729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785764F-292D-409D-A0D2-983C846A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223" y="1251439"/>
              <a:ext cx="10945216" cy="397729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4D7FF75-F620-4603-9649-672F3279B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5967" y="1583903"/>
              <a:ext cx="1772663" cy="571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30239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hème Office">
  <a:themeElements>
    <a:clrScheme name="Thèm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hème Offic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hèm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_HES [Mode de compatibilité]" id="{1A4FADCB-E546-4195-87CD-59B71CBF8AD7}" vid="{CB3D8747-F1F6-4F34-BBC7-185BA085EC66}"/>
    </a:ext>
  </a:extLst>
</a:theme>
</file>

<file path=ppt/theme/theme2.xml><?xml version="1.0" encoding="utf-8"?>
<a:theme xmlns:a="http://schemas.openxmlformats.org/drawingml/2006/main" name="Thème Office">
  <a:themeElements>
    <a:clrScheme name="Thèm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hème Office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hèm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_HES [Mode de compatibilité]" id="{1A4FADCB-E546-4195-87CD-59B71CBF8AD7}" vid="{8A7274C5-4DA4-4B88-A5D7-9F64D5F502DC}"/>
    </a:ext>
  </a:ext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EC92C6592D945A46D29CABD0C1BCB" ma:contentTypeVersion="13" ma:contentTypeDescription="Crée un document." ma:contentTypeScope="" ma:versionID="961307564cb0287760a65e3bd8719ac3">
  <xsd:schema xmlns:xsd="http://www.w3.org/2001/XMLSchema" xmlns:xs="http://www.w3.org/2001/XMLSchema" xmlns:p="http://schemas.microsoft.com/office/2006/metadata/properties" xmlns:ns3="6a2dab98-e33d-4420-88fa-889e7d65df4a" xmlns:ns4="64e1083b-9ba9-4ef4-a413-ec4c61bec630" targetNamespace="http://schemas.microsoft.com/office/2006/metadata/properties" ma:root="true" ma:fieldsID="da4f89c75b630c00b8a54f0a909eb855" ns3:_="" ns4:_="">
    <xsd:import namespace="6a2dab98-e33d-4420-88fa-889e7d65df4a"/>
    <xsd:import namespace="64e1083b-9ba9-4ef4-a413-ec4c61bec63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OCR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2dab98-e33d-4420-88fa-889e7d65df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e1083b-9ba9-4ef4-a413-ec4c61bec6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306990-5092-4F80-B0E8-CD093FD1ED51}">
  <ds:schemaRefs>
    <ds:schemaRef ds:uri="http://purl.org/dc/elements/1.1/"/>
    <ds:schemaRef ds:uri="http://schemas.microsoft.com/office/2006/metadata/properties"/>
    <ds:schemaRef ds:uri="64e1083b-9ba9-4ef4-a413-ec4c61bec63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6a2dab98-e33d-4420-88fa-889e7d65df4a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FEF5BB9-0EAE-452F-9D65-3BC8E7B8C1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CE3E34-6041-42E8-BCA0-D6F1A0076C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2dab98-e33d-4420-88fa-889e7d65df4a"/>
    <ds:schemaRef ds:uri="64e1083b-9ba9-4ef4-a413-ec4c61bec6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01_HESSO_VS_PowerPoint_HES</Template>
  <TotalTime>0</TotalTime>
  <Words>1124</Words>
  <Application>Microsoft Office PowerPoint</Application>
  <PresentationFormat>Custom</PresentationFormat>
  <Paragraphs>317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Abadi</vt:lpstr>
      <vt:lpstr>Arial</vt:lpstr>
      <vt:lpstr>Arial (body)</vt:lpstr>
      <vt:lpstr>Arial Narrow</vt:lpstr>
      <vt:lpstr>Calibri</vt:lpstr>
      <vt:lpstr>Cambria Math</vt:lpstr>
      <vt:lpstr>Times New Roman</vt:lpstr>
      <vt:lpstr>Thème Office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Weibel Amine</dc:creator>
  <cp:lastModifiedBy>Weibel Amine</cp:lastModifiedBy>
  <cp:revision>3</cp:revision>
  <cp:lastPrinted>1601-01-01T00:00:00Z</cp:lastPrinted>
  <dcterms:created xsi:type="dcterms:W3CDTF">2022-03-09T16:28:30Z</dcterms:created>
  <dcterms:modified xsi:type="dcterms:W3CDTF">2022-04-12T14:04:30Z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0x010100A2BEC92C6592D945A46D29CABD0C1BCB</vt:lpwstr>
  </property>
</Properties>
</file>